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3" r:id="rId4"/>
    <p:sldId id="274" r:id="rId5"/>
    <p:sldId id="276" r:id="rId6"/>
    <p:sldId id="277" r:id="rId7"/>
    <p:sldId id="278" r:id="rId8"/>
    <p:sldId id="279" r:id="rId9"/>
  </p:sldIdLst>
  <p:sldSz cx="12192000" cy="6858000"/>
  <p:notesSz cx="6797675" cy="9926638"/>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4660"/>
  </p:normalViewPr>
  <p:slideViewPr>
    <p:cSldViewPr snapToGrid="0">
      <p:cViewPr varScale="1">
        <p:scale>
          <a:sx n="69" d="100"/>
          <a:sy n="69" d="100"/>
        </p:scale>
        <p:origin x="5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1524000" y="1122363"/>
            <a:ext cx="9144000" cy="2387600"/>
          </a:xfrm>
        </p:spPr>
        <p:txBody>
          <a:bodyPr anchor="b"/>
          <a:lstStyle>
            <a:lvl1pPr algn="ctr">
              <a:defRPr sz="6000"/>
            </a:lvl1pPr>
          </a:lstStyle>
          <a:p>
            <a:r>
              <a:rPr lang="ca-ES" smtClean="0"/>
              <a:t>Feu clic aquí per editar l'estil</a:t>
            </a:r>
            <a:endParaRPr lang="ca-ES"/>
          </a:p>
        </p:txBody>
      </p:sp>
      <p:sp>
        <p:nvSpPr>
          <p:cNvPr id="3" name="Subtíto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8506DC5B-F01D-44F0-BC0C-6A772ACEAB04}" type="datetimeFigureOut">
              <a:rPr lang="ca-ES" smtClean="0"/>
              <a:t>26/09/2023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6471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8506DC5B-F01D-44F0-BC0C-6A772ACEAB04}" type="datetimeFigureOut">
              <a:rPr lang="ca-ES" smtClean="0"/>
              <a:t>26/09/2023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256871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8724900" y="365125"/>
            <a:ext cx="2628900" cy="5811838"/>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838200" y="365125"/>
            <a:ext cx="7734300" cy="5811838"/>
          </a:xfrm>
        </p:spPr>
        <p:txBody>
          <a:bodyPr vert="eaVert"/>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8506DC5B-F01D-44F0-BC0C-6A772ACEAB04}" type="datetimeFigureOut">
              <a:rPr lang="ca-ES" smtClean="0"/>
              <a:t>26/09/2023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180266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8506DC5B-F01D-44F0-BC0C-6A772ACEAB04}" type="datetimeFigureOut">
              <a:rPr lang="ca-ES" smtClean="0"/>
              <a:t>26/09/2023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1549911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831850" y="1709738"/>
            <a:ext cx="10515600" cy="2852737"/>
          </a:xfrm>
        </p:spPr>
        <p:txBody>
          <a:bodyPr anchor="b"/>
          <a:lstStyle>
            <a:lvl1pPr>
              <a:defRPr sz="6000"/>
            </a:lvl1pPr>
          </a:lstStyle>
          <a:p>
            <a:r>
              <a:rPr lang="ca-ES" smtClean="0"/>
              <a:t>Feu clic aquí per editar l'estil</a:t>
            </a:r>
            <a:endParaRPr lang="ca-ES"/>
          </a:p>
        </p:txBody>
      </p:sp>
      <p:sp>
        <p:nvSpPr>
          <p:cNvPr id="3" name="Contenidor d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a-ES" smtClean="0"/>
              <a:t>Editeu els estils de text del patró</a:t>
            </a:r>
          </a:p>
        </p:txBody>
      </p:sp>
      <p:sp>
        <p:nvSpPr>
          <p:cNvPr id="4" name="Contenidor de data 3"/>
          <p:cNvSpPr>
            <a:spLocks noGrp="1"/>
          </p:cNvSpPr>
          <p:nvPr>
            <p:ph type="dt" sz="half" idx="10"/>
          </p:nvPr>
        </p:nvSpPr>
        <p:spPr/>
        <p:txBody>
          <a:bodyPr/>
          <a:lstStyle/>
          <a:p>
            <a:fld id="{8506DC5B-F01D-44F0-BC0C-6A772ACEAB04}" type="datetimeFigureOut">
              <a:rPr lang="ca-ES" smtClean="0"/>
              <a:t>26/09/2023</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1711796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838200" y="1825625"/>
            <a:ext cx="5181600" cy="435133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6172200" y="1825625"/>
            <a:ext cx="5181600" cy="435133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8506DC5B-F01D-44F0-BC0C-6A772ACEAB04}" type="datetimeFigureOut">
              <a:rPr lang="ca-ES" smtClean="0"/>
              <a:t>26/09/2023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256075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839788" y="365125"/>
            <a:ext cx="10515600" cy="1325563"/>
          </a:xfrm>
        </p:spPr>
        <p:txBody>
          <a:bodyPr/>
          <a:lstStyle/>
          <a:p>
            <a:r>
              <a:rPr lang="ca-ES" smtClean="0"/>
              <a:t>Feu clic aquí per editar l'estil</a:t>
            </a:r>
            <a:endParaRPr lang="ca-ES"/>
          </a:p>
        </p:txBody>
      </p:sp>
      <p:sp>
        <p:nvSpPr>
          <p:cNvPr id="3" name="Contenidor d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4" name="Contenidor de contingut 3"/>
          <p:cNvSpPr>
            <a:spLocks noGrp="1"/>
          </p:cNvSpPr>
          <p:nvPr>
            <p:ph sz="half" idx="2"/>
          </p:nvPr>
        </p:nvSpPr>
        <p:spPr>
          <a:xfrm>
            <a:off x="839788" y="2505075"/>
            <a:ext cx="5157787" cy="368458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Editeu els estils de text del patró</a:t>
            </a:r>
          </a:p>
        </p:txBody>
      </p:sp>
      <p:sp>
        <p:nvSpPr>
          <p:cNvPr id="6" name="Contenidor de contingut 5"/>
          <p:cNvSpPr>
            <a:spLocks noGrp="1"/>
          </p:cNvSpPr>
          <p:nvPr>
            <p:ph sz="quarter" idx="4"/>
          </p:nvPr>
        </p:nvSpPr>
        <p:spPr>
          <a:xfrm>
            <a:off x="6172200" y="2505075"/>
            <a:ext cx="5183188" cy="3684588"/>
          </a:xfrm>
        </p:spPr>
        <p:txBody>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8506DC5B-F01D-44F0-BC0C-6A772ACEAB04}" type="datetimeFigureOut">
              <a:rPr lang="ca-ES" smtClean="0"/>
              <a:t>26/09/2023</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406733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8506DC5B-F01D-44F0-BC0C-6A772ACEAB04}" type="datetimeFigureOut">
              <a:rPr lang="ca-ES" smtClean="0"/>
              <a:t>26/09/2023</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3664047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8506DC5B-F01D-44F0-BC0C-6A772ACEAB04}" type="datetimeFigureOut">
              <a:rPr lang="ca-ES" smtClean="0"/>
              <a:t>26/09/2023</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178520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e contingut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8506DC5B-F01D-44F0-BC0C-6A772ACEAB04}" type="datetimeFigureOut">
              <a:rPr lang="ca-ES" smtClean="0"/>
              <a:t>26/09/2023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204296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839788" y="457200"/>
            <a:ext cx="3932237" cy="1600200"/>
          </a:xfrm>
        </p:spPr>
        <p:txBody>
          <a:bodyPr anchor="b"/>
          <a:lstStyle>
            <a:lvl1pPr>
              <a:defRPr sz="3200"/>
            </a:lvl1pPr>
          </a:lstStyle>
          <a:p>
            <a:r>
              <a:rPr lang="ca-ES" smtClean="0"/>
              <a:t>Feu clic aquí per editar l'estil</a:t>
            </a:r>
            <a:endParaRPr lang="ca-ES"/>
          </a:p>
        </p:txBody>
      </p:sp>
      <p:sp>
        <p:nvSpPr>
          <p:cNvPr id="3" name="Contenidor d'imat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a-ES" smtClean="0"/>
              <a:t>Editeu els estils de text del patró</a:t>
            </a:r>
          </a:p>
        </p:txBody>
      </p:sp>
      <p:sp>
        <p:nvSpPr>
          <p:cNvPr id="5" name="Contenidor de data 4"/>
          <p:cNvSpPr>
            <a:spLocks noGrp="1"/>
          </p:cNvSpPr>
          <p:nvPr>
            <p:ph type="dt" sz="half" idx="10"/>
          </p:nvPr>
        </p:nvSpPr>
        <p:spPr/>
        <p:txBody>
          <a:bodyPr/>
          <a:lstStyle/>
          <a:p>
            <a:fld id="{8506DC5B-F01D-44F0-BC0C-6A772ACEAB04}" type="datetimeFigureOut">
              <a:rPr lang="ca-ES" smtClean="0"/>
              <a:t>26/09/2023</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B8348229-F885-4AF9-B0DA-ECD436305BAE}" type="slidenum">
              <a:rPr lang="ca-ES" smtClean="0"/>
              <a:t>‹#›</a:t>
            </a:fld>
            <a:endParaRPr lang="ca-ES"/>
          </a:p>
        </p:txBody>
      </p:sp>
    </p:spTree>
    <p:extLst>
      <p:ext uri="{BB962C8B-B14F-4D97-AF65-F5344CB8AC3E}">
        <p14:creationId xmlns:p14="http://schemas.microsoft.com/office/powerpoint/2010/main" val="3515364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a-ES" smtClean="0"/>
              <a:t>Feu clic aquí per editar l'estil</a:t>
            </a:r>
            <a:endParaRPr lang="ca-ES"/>
          </a:p>
        </p:txBody>
      </p:sp>
      <p:sp>
        <p:nvSpPr>
          <p:cNvPr id="3" name="Contenidor d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a-ES" smtClean="0"/>
              <a:t>Editeu els estils de text del patró</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6DC5B-F01D-44F0-BC0C-6A772ACEAB04}" type="datetimeFigureOut">
              <a:rPr lang="ca-ES" smtClean="0"/>
              <a:t>26/09/2023</a:t>
            </a:fld>
            <a:endParaRPr lang="ca-ES"/>
          </a:p>
        </p:txBody>
      </p:sp>
      <p:sp>
        <p:nvSpPr>
          <p:cNvPr id="5" name="Contenidor de peu de pà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48229-F885-4AF9-B0DA-ECD436305BAE}" type="slidenum">
              <a:rPr lang="ca-ES" smtClean="0"/>
              <a:t>‹#›</a:t>
            </a:fld>
            <a:endParaRPr lang="ca-ES"/>
          </a:p>
        </p:txBody>
      </p:sp>
    </p:spTree>
    <p:extLst>
      <p:ext uri="{BB962C8B-B14F-4D97-AF65-F5344CB8AC3E}">
        <p14:creationId xmlns:p14="http://schemas.microsoft.com/office/powerpoint/2010/main" val="2633748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tge 4"/>
          <p:cNvPicPr>
            <a:picLocks noChangeAspect="1"/>
          </p:cNvPicPr>
          <p:nvPr/>
        </p:nvPicPr>
        <p:blipFill rotWithShape="1">
          <a:blip r:embed="rId2">
            <a:extLst>
              <a:ext uri="{28A0092B-C50C-407E-A947-70E740481C1C}">
                <a14:useLocalDpi xmlns:a14="http://schemas.microsoft.com/office/drawing/2010/main" val="0"/>
              </a:ext>
            </a:extLst>
          </a:blip>
          <a:srcRect l="16206" t="29218" r="18038" b="33502"/>
          <a:stretch/>
        </p:blipFill>
        <p:spPr>
          <a:xfrm>
            <a:off x="-42531" y="-85060"/>
            <a:ext cx="12227443" cy="6932427"/>
          </a:xfrm>
          <a:prstGeom prst="rect">
            <a:avLst/>
          </a:prstGeom>
        </p:spPr>
      </p:pic>
      <p:sp>
        <p:nvSpPr>
          <p:cNvPr id="6" name="Rectangle 5"/>
          <p:cNvSpPr/>
          <p:nvPr/>
        </p:nvSpPr>
        <p:spPr>
          <a:xfrm>
            <a:off x="1759043" y="3831711"/>
            <a:ext cx="8601992" cy="718017"/>
          </a:xfrm>
          <a:prstGeom prst="rect">
            <a:avLst/>
          </a:prstGeom>
        </p:spPr>
        <p:txBody>
          <a:bodyPr wrap="square">
            <a:spAutoFit/>
          </a:bodyPr>
          <a:lstStyle/>
          <a:p>
            <a:pPr lvl="0" algn="ctr">
              <a:lnSpc>
                <a:spcPct val="107000"/>
              </a:lnSpc>
              <a:spcAft>
                <a:spcPts val="0"/>
              </a:spcAft>
            </a:pPr>
            <a:r>
              <a:rPr lang="ca-ES" sz="2400" b="1" dirty="0">
                <a:latin typeface="Helvetica" panose="020B0604020202020204" pitchFamily="34" charset="0"/>
                <a:cs typeface="Helvetica" panose="020B0604020202020204" pitchFamily="34" charset="0"/>
              </a:rPr>
              <a:t>Protocol de control d’accés en els establiments de </a:t>
            </a:r>
            <a:r>
              <a:rPr lang="ca-ES" sz="2400" b="1" dirty="0" smtClean="0">
                <a:latin typeface="Helvetica" panose="020B0604020202020204" pitchFamily="34" charset="0"/>
                <a:cs typeface="Helvetica" panose="020B0604020202020204" pitchFamily="34" charset="0"/>
              </a:rPr>
              <a:t>joc </a:t>
            </a:r>
          </a:p>
          <a:p>
            <a:pPr lvl="0" algn="ctr">
              <a:lnSpc>
                <a:spcPct val="107000"/>
              </a:lnSpc>
              <a:spcAft>
                <a:spcPts val="0"/>
              </a:spcAft>
            </a:pPr>
            <a:r>
              <a:rPr lang="ca-ES" sz="1400" dirty="0" smtClean="0">
                <a:latin typeface="Helvetica" panose="020B0604020202020204" pitchFamily="34" charset="0"/>
                <a:cs typeface="Helvetica" panose="020B0604020202020204" pitchFamily="34" charset="0"/>
              </a:rPr>
              <a:t>Montse </a:t>
            </a:r>
            <a:r>
              <a:rPr lang="ca-ES" sz="1400" dirty="0">
                <a:latin typeface="Helvetica" panose="020B0604020202020204" pitchFamily="34" charset="0"/>
                <a:cs typeface="Helvetica" panose="020B0604020202020204" pitchFamily="34" charset="0"/>
              </a:rPr>
              <a:t>Pérez Manubens, cap del Servei de Control de Joc i </a:t>
            </a:r>
            <a:r>
              <a:rPr lang="ca-ES" sz="1400" dirty="0" smtClean="0">
                <a:latin typeface="Helvetica" panose="020B0604020202020204" pitchFamily="34" charset="0"/>
                <a:cs typeface="Helvetica" panose="020B0604020202020204" pitchFamily="34" charset="0"/>
              </a:rPr>
              <a:t>Apostes</a:t>
            </a:r>
            <a:endParaRPr lang="ca-ES" sz="1050" b="1" i="1" dirty="0">
              <a:latin typeface="Helvetica" panose="020B0604020202020204" pitchFamily="34" charset="0"/>
              <a:ea typeface="Calibri" panose="020F0502020204030204" pitchFamily="34" charset="0"/>
              <a:cs typeface="Helvetica" panose="020B0604020202020204" pitchFamily="34" charset="0"/>
            </a:endParaRPr>
          </a:p>
        </p:txBody>
      </p:sp>
      <p:pic>
        <p:nvPicPr>
          <p:cNvPr id="8" name="Imatge 7"/>
          <p:cNvPicPr>
            <a:picLocks noChangeAspect="1"/>
          </p:cNvPicPr>
          <p:nvPr/>
        </p:nvPicPr>
        <p:blipFill rotWithShape="1">
          <a:blip r:embed="rId3">
            <a:extLst>
              <a:ext uri="{28A0092B-C50C-407E-A947-70E740481C1C}">
                <a14:useLocalDpi xmlns:a14="http://schemas.microsoft.com/office/drawing/2010/main" val="0"/>
              </a:ext>
            </a:extLst>
          </a:blip>
          <a:srcRect r="89793" b="63903"/>
          <a:stretch/>
        </p:blipFill>
        <p:spPr>
          <a:xfrm>
            <a:off x="4036293" y="2656421"/>
            <a:ext cx="794606" cy="911248"/>
          </a:xfrm>
          <a:prstGeom prst="rect">
            <a:avLst/>
          </a:prstGeom>
        </p:spPr>
      </p:pic>
      <p:sp>
        <p:nvSpPr>
          <p:cNvPr id="9" name="Rectangle 8"/>
          <p:cNvSpPr/>
          <p:nvPr/>
        </p:nvSpPr>
        <p:spPr>
          <a:xfrm>
            <a:off x="4830899" y="2558862"/>
            <a:ext cx="5872019" cy="1063881"/>
          </a:xfrm>
          <a:prstGeom prst="rect">
            <a:avLst/>
          </a:prstGeom>
        </p:spPr>
        <p:txBody>
          <a:bodyPr wrap="square">
            <a:spAutoFit/>
          </a:bodyPr>
          <a:lstStyle/>
          <a:p>
            <a:pPr lvl="0">
              <a:lnSpc>
                <a:spcPct val="107000"/>
              </a:lnSpc>
              <a:spcAft>
                <a:spcPts val="0"/>
              </a:spcAft>
            </a:pPr>
            <a:r>
              <a:rPr lang="ca-ES" sz="16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16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16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1050" dirty="0" err="1" smtClean="0">
                <a:latin typeface="Helvetica" panose="020B0604020202020204" pitchFamily="34" charset="0"/>
                <a:cs typeface="Helvetica" panose="020B0604020202020204" pitchFamily="34" charset="0"/>
              </a:rPr>
              <a:t>Sub</a:t>
            </a:r>
            <a:r>
              <a:rPr lang="ca-ES" sz="1050" dirty="0" smtClean="0">
                <a:latin typeface="Helvetica" panose="020B0604020202020204" pitchFamily="34" charset="0"/>
                <a:cs typeface="Helvetica" panose="020B0604020202020204" pitchFamily="34" charset="0"/>
              </a:rPr>
              <a:t>-direcció General de Gestió i Control de Joc i Apostes</a:t>
            </a:r>
          </a:p>
        </p:txBody>
      </p:sp>
      <p:sp>
        <p:nvSpPr>
          <p:cNvPr id="2" name="AutoShape 2" descr="https://euc-powerpoint.officeapps.live.com/pods/GetClipboardImage.ashx?Id=e192f3a8-a828-4e9a-8391-010b7ff113cc&amp;DC=GEU9&amp;pkey=c11ec200-795a-426f-b849-225806e140f1&amp;wdwaccluster=GEU9"/>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spTree>
    <p:extLst>
      <p:ext uri="{BB962C8B-B14F-4D97-AF65-F5344CB8AC3E}">
        <p14:creationId xmlns:p14="http://schemas.microsoft.com/office/powerpoint/2010/main" val="2873294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5" name="QuadreDeText 4"/>
          <p:cNvSpPr txBox="1"/>
          <p:nvPr/>
        </p:nvSpPr>
        <p:spPr>
          <a:xfrm>
            <a:off x="418818" y="381707"/>
            <a:ext cx="7222836" cy="523220"/>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Normativa d’aplicació</a:t>
            </a:r>
            <a:endParaRPr lang="ca-ES" sz="2800" b="1" dirty="0">
              <a:solidFill>
                <a:schemeClr val="bg1"/>
              </a:solidFill>
              <a:latin typeface="Helvetica" panose="020B0604020202020204" pitchFamily="34" charset="0"/>
              <a:cs typeface="Helvetica" panose="020B0604020202020204" pitchFamily="34" charset="0"/>
            </a:endParaRPr>
          </a:p>
        </p:txBody>
      </p:sp>
      <p:sp>
        <p:nvSpPr>
          <p:cNvPr id="6" name="QuadreDeText 5"/>
          <p:cNvSpPr txBox="1"/>
          <p:nvPr/>
        </p:nvSpPr>
        <p:spPr>
          <a:xfrm>
            <a:off x="418818" y="2447637"/>
            <a:ext cx="10517909" cy="3108543"/>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ca-ES" sz="1400" b="1" i="1" dirty="0" smtClean="0"/>
              <a:t>Llei 15/1994, de 20 de març, del Joc </a:t>
            </a:r>
          </a:p>
          <a:p>
            <a:pPr marL="285750" indent="-285750">
              <a:lnSpc>
                <a:spcPct val="200000"/>
              </a:lnSpc>
              <a:buFont typeface="Arial" panose="020B0604020202020204" pitchFamily="34" charset="0"/>
              <a:buChar char="•"/>
            </a:pPr>
            <a:r>
              <a:rPr lang="ca-ES" sz="1400" b="1" i="1" dirty="0" smtClean="0"/>
              <a:t>Decret </a:t>
            </a:r>
            <a:r>
              <a:rPr lang="ca-ES" sz="1400" b="1" i="1" dirty="0"/>
              <a:t>24/2005, de 22 de febrer</a:t>
            </a:r>
            <a:r>
              <a:rPr lang="ca-ES" sz="1400" dirty="0"/>
              <a:t>, pel qual es </a:t>
            </a:r>
            <a:r>
              <a:rPr lang="ca-ES" sz="1400" b="1" dirty="0"/>
              <a:t>regulen determinades prohibicions d’accés a establiments de joc i el registre de persones</a:t>
            </a:r>
            <a:r>
              <a:rPr lang="ca-ES" sz="1400" dirty="0"/>
              <a:t> que tenen prohibit l’accés a salons de joc, casinos i sales de bingo.</a:t>
            </a:r>
          </a:p>
          <a:p>
            <a:pPr marL="285750" lvl="0" indent="-285750">
              <a:lnSpc>
                <a:spcPct val="200000"/>
              </a:lnSpc>
              <a:buFont typeface="Arial" panose="020B0604020202020204" pitchFamily="34" charset="0"/>
              <a:buChar char="•"/>
            </a:pPr>
            <a:r>
              <a:rPr lang="ca-ES" sz="1400" b="1" i="1" dirty="0" smtClean="0"/>
              <a:t>Decret 37/2010</a:t>
            </a:r>
            <a:r>
              <a:rPr lang="ca-ES" sz="1400" b="1" i="1" dirty="0"/>
              <a:t>, de 16 de març</a:t>
            </a:r>
            <a:r>
              <a:rPr lang="ca-ES" sz="1400" dirty="0"/>
              <a:t>, pel qual </a:t>
            </a:r>
            <a:r>
              <a:rPr lang="ca-ES" sz="1400" b="1" dirty="0"/>
              <a:t>s’aprova el Reglament de salons de </a:t>
            </a:r>
            <a:r>
              <a:rPr lang="ca-ES" sz="1400" b="1" dirty="0" smtClean="0"/>
              <a:t>joc</a:t>
            </a:r>
            <a:r>
              <a:rPr lang="ca-ES" sz="1400" dirty="0" smtClean="0"/>
              <a:t>. </a:t>
            </a:r>
          </a:p>
          <a:p>
            <a:pPr marL="285750" lvl="0" indent="-285750">
              <a:lnSpc>
                <a:spcPct val="200000"/>
              </a:lnSpc>
              <a:buFont typeface="Arial" panose="020B0604020202020204" pitchFamily="34" charset="0"/>
              <a:buChar char="•"/>
            </a:pPr>
            <a:r>
              <a:rPr lang="ca-ES" sz="1400" b="1" i="1" dirty="0" smtClean="0"/>
              <a:t>Decret 89/2019</a:t>
            </a:r>
            <a:r>
              <a:rPr lang="ca-ES" sz="1400" b="1" i="1" dirty="0"/>
              <a:t>, de 30 d’abril</a:t>
            </a:r>
            <a:r>
              <a:rPr lang="ca-ES" sz="1400" dirty="0"/>
              <a:t>, de </a:t>
            </a:r>
            <a:r>
              <a:rPr lang="ca-ES" sz="1400" b="1" dirty="0"/>
              <a:t>modificació del Reglament de salons de </a:t>
            </a:r>
            <a:r>
              <a:rPr lang="ca-ES" sz="1400" b="1" dirty="0" smtClean="0"/>
              <a:t>joc</a:t>
            </a:r>
            <a:r>
              <a:rPr lang="ca-ES" sz="1400" dirty="0" smtClean="0"/>
              <a:t>.</a:t>
            </a:r>
          </a:p>
          <a:p>
            <a:pPr marL="285750" lvl="0" indent="-285750">
              <a:lnSpc>
                <a:spcPct val="200000"/>
              </a:lnSpc>
              <a:buFont typeface="Arial" panose="020B0604020202020204" pitchFamily="34" charset="0"/>
              <a:buChar char="•"/>
            </a:pPr>
            <a:r>
              <a:rPr lang="ca-ES" sz="1400" b="1" i="1" dirty="0" smtClean="0"/>
              <a:t>Instrucció </a:t>
            </a:r>
            <a:r>
              <a:rPr lang="ca-ES" sz="1400" b="1" i="1" dirty="0"/>
              <a:t>2/2019</a:t>
            </a:r>
            <a:r>
              <a:rPr lang="ca-ES" sz="1400" dirty="0"/>
              <a:t>, sobre la </a:t>
            </a:r>
            <a:r>
              <a:rPr lang="ca-ES" sz="1400" b="1" dirty="0"/>
              <a:t>documentació per identificar i exercir el control d’accés de persones</a:t>
            </a:r>
            <a:r>
              <a:rPr lang="ca-ES" sz="1400" dirty="0"/>
              <a:t> usuàries dels establiments de joc a </a:t>
            </a:r>
            <a:r>
              <a:rPr lang="ca-ES" sz="1400" dirty="0" smtClean="0"/>
              <a:t>Catalunya.</a:t>
            </a:r>
            <a:endParaRPr lang="ca-ES" sz="1400" dirty="0"/>
          </a:p>
        </p:txBody>
      </p:sp>
      <p:pic>
        <p:nvPicPr>
          <p:cNvPr id="9" name="Imatge 8"/>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0" name="Rectangle 9"/>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
        <p:nvSpPr>
          <p:cNvPr id="2" name="AutoShape 2" descr="https://euc-powerpoint.officeapps.live.com/pods/GetClipboardImage.ashx?Id=e192f3a8-a828-4e9a-8391-010b7ff113cc&amp;DC=GEU9&amp;pkey=c11ec200-795a-426f-b849-225806e140f1&amp;wdwaccluster=GEU9"/>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a-ES"/>
          </a:p>
        </p:txBody>
      </p:sp>
    </p:spTree>
    <p:extLst>
      <p:ext uri="{BB962C8B-B14F-4D97-AF65-F5344CB8AC3E}">
        <p14:creationId xmlns:p14="http://schemas.microsoft.com/office/powerpoint/2010/main" val="2516947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5" name="QuadreDeText 4"/>
          <p:cNvSpPr txBox="1"/>
          <p:nvPr/>
        </p:nvSpPr>
        <p:spPr>
          <a:xfrm>
            <a:off x="418818" y="418652"/>
            <a:ext cx="7222836" cy="523220"/>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Normativa reguladora del control d’accés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6" name="Rectangle 5"/>
          <p:cNvSpPr/>
          <p:nvPr/>
        </p:nvSpPr>
        <p:spPr>
          <a:xfrm>
            <a:off x="629632" y="2062247"/>
            <a:ext cx="10138064" cy="705258"/>
          </a:xfrm>
          <a:prstGeom prst="rect">
            <a:avLst/>
          </a:prstGeom>
        </p:spPr>
        <p:txBody>
          <a:bodyPr wrap="square">
            <a:spAutoFit/>
          </a:bodyPr>
          <a:lstStyle/>
          <a:p>
            <a:pPr algn="just">
              <a:lnSpc>
                <a:spcPct val="150000"/>
              </a:lnSpc>
            </a:pPr>
            <a:r>
              <a:rPr lang="ca-ES" sz="1400" dirty="0" smtClean="0">
                <a:latin typeface="Calibri" panose="020F0502020204030204" pitchFamily="34" charset="0"/>
                <a:ea typeface="Calibri" panose="020F0502020204030204" pitchFamily="34" charset="0"/>
                <a:cs typeface="Times New Roman" panose="02020603050405020304" pitchFamily="18" charset="0"/>
              </a:rPr>
              <a:t>Aquest Decret  </a:t>
            </a:r>
            <a:r>
              <a:rPr lang="ca-ES" sz="1400" b="1" dirty="0" smtClean="0">
                <a:latin typeface="Calibri" panose="020F0502020204030204" pitchFamily="34" charset="0"/>
                <a:ea typeface="Calibri" panose="020F0502020204030204" pitchFamily="34" charset="0"/>
                <a:cs typeface="Times New Roman" panose="02020603050405020304" pitchFamily="18" charset="0"/>
              </a:rPr>
              <a:t>exigeix </a:t>
            </a:r>
            <a:r>
              <a:rPr lang="ca-ES" sz="1400" b="1" dirty="0">
                <a:latin typeface="Calibri" panose="020F0502020204030204" pitchFamily="34" charset="0"/>
                <a:ea typeface="Calibri" panose="020F0502020204030204" pitchFamily="34" charset="0"/>
                <a:cs typeface="Times New Roman" panose="02020603050405020304" pitchFamily="18" charset="0"/>
              </a:rPr>
              <a:t>que el sistema de control d’accés </a:t>
            </a:r>
            <a:r>
              <a:rPr lang="ca-ES" sz="1400" b="1" dirty="0" smtClean="0">
                <a:latin typeface="Calibri" panose="020F0502020204030204" pitchFamily="34" charset="0"/>
                <a:ea typeface="Calibri" panose="020F0502020204030204" pitchFamily="34" charset="0"/>
                <a:cs typeface="Times New Roman" panose="02020603050405020304" pitchFamily="18" charset="0"/>
              </a:rPr>
              <a:t>respecte de les persones inscrites en el Registre de prohibits s’apliqui a </a:t>
            </a:r>
            <a:r>
              <a:rPr lang="ca-ES" sz="1400" b="1" dirty="0">
                <a:latin typeface="Calibri" panose="020F0502020204030204" pitchFamily="34" charset="0"/>
                <a:ea typeface="Calibri" panose="020F0502020204030204" pitchFamily="34" charset="0"/>
                <a:cs typeface="Times New Roman" panose="02020603050405020304" pitchFamily="18" charset="0"/>
              </a:rPr>
              <a:t>totes les dependències dels salons de </a:t>
            </a:r>
            <a:r>
              <a:rPr lang="ca-ES" sz="1400" b="1" dirty="0" smtClean="0">
                <a:latin typeface="Calibri" panose="020F0502020204030204" pitchFamily="34" charset="0"/>
                <a:ea typeface="Calibri" panose="020F0502020204030204" pitchFamily="34" charset="0"/>
                <a:cs typeface="Times New Roman" panose="02020603050405020304" pitchFamily="18" charset="0"/>
              </a:rPr>
              <a:t>joc, </a:t>
            </a:r>
            <a:r>
              <a:rPr lang="ca-ES" sz="1400" b="1" dirty="0">
                <a:latin typeface="Calibri" panose="020F0502020204030204" pitchFamily="34" charset="0"/>
                <a:ea typeface="Calibri" panose="020F0502020204030204" pitchFamily="34" charset="0"/>
                <a:cs typeface="Times New Roman" panose="02020603050405020304" pitchFamily="18" charset="0"/>
              </a:rPr>
              <a:t>equiparant-se </a:t>
            </a:r>
            <a:r>
              <a:rPr lang="ca-ES" sz="1400" b="1" dirty="0" smtClean="0">
                <a:latin typeface="Calibri" panose="020F0502020204030204" pitchFamily="34" charset="0"/>
                <a:ea typeface="Calibri" panose="020F0502020204030204" pitchFamily="34" charset="0"/>
                <a:cs typeface="Times New Roman" panose="02020603050405020304" pitchFamily="18" charset="0"/>
              </a:rPr>
              <a:t>als casinos i a </a:t>
            </a:r>
            <a:r>
              <a:rPr lang="ca-ES" sz="1400" b="1" dirty="0">
                <a:latin typeface="Calibri" panose="020F0502020204030204" pitchFamily="34" charset="0"/>
                <a:ea typeface="Calibri" panose="020F0502020204030204" pitchFamily="34" charset="0"/>
                <a:cs typeface="Times New Roman" panose="02020603050405020304" pitchFamily="18" charset="0"/>
              </a:rPr>
              <a:t>les sales de </a:t>
            </a:r>
            <a:r>
              <a:rPr lang="ca-ES" sz="1400" b="1" dirty="0" smtClean="0">
                <a:latin typeface="Calibri" panose="020F0502020204030204" pitchFamily="34" charset="0"/>
                <a:ea typeface="Calibri" panose="020F0502020204030204" pitchFamily="34" charset="0"/>
                <a:cs typeface="Times New Roman" panose="02020603050405020304" pitchFamily="18" charset="0"/>
              </a:rPr>
              <a:t>bingo.</a:t>
            </a:r>
            <a:endParaRPr lang="ca-ES" sz="1400" b="1" dirty="0"/>
          </a:p>
        </p:txBody>
      </p:sp>
      <p:sp>
        <p:nvSpPr>
          <p:cNvPr id="9" name="Rectangle 8"/>
          <p:cNvSpPr/>
          <p:nvPr/>
        </p:nvSpPr>
        <p:spPr>
          <a:xfrm>
            <a:off x="629632" y="1453677"/>
            <a:ext cx="9910618" cy="338554"/>
          </a:xfrm>
          <a:prstGeom prst="rect">
            <a:avLst/>
          </a:prstGeom>
        </p:spPr>
        <p:txBody>
          <a:bodyPr wrap="square">
            <a:spAutoFit/>
          </a:bodyPr>
          <a:lstStyle/>
          <a:p>
            <a:pPr marL="285750" lvl="0" indent="-285750">
              <a:buFont typeface="Arial" panose="020B0604020202020204" pitchFamily="34" charset="0"/>
              <a:buChar char="•"/>
            </a:pPr>
            <a:r>
              <a:rPr lang="ca-ES" sz="1600" b="1" u="sng" dirty="0"/>
              <a:t>Decret </a:t>
            </a:r>
            <a:r>
              <a:rPr lang="ca-ES" sz="1600" b="1" u="sng" dirty="0" smtClean="0"/>
              <a:t>89/2019, de 30 d’abril</a:t>
            </a:r>
            <a:endParaRPr lang="ca-ES" sz="1600" u="sng" dirty="0"/>
          </a:p>
        </p:txBody>
      </p:sp>
      <p:pic>
        <p:nvPicPr>
          <p:cNvPr id="12" name="Imatge 11"/>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3" name="Rectangle 12"/>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
        <p:nvSpPr>
          <p:cNvPr id="10" name="Rectangle 9"/>
          <p:cNvSpPr/>
          <p:nvPr/>
        </p:nvSpPr>
        <p:spPr>
          <a:xfrm>
            <a:off x="629632" y="3109391"/>
            <a:ext cx="11047113" cy="1521891"/>
          </a:xfrm>
          <a:prstGeom prst="rect">
            <a:avLst/>
          </a:prstGeom>
        </p:spPr>
        <p:txBody>
          <a:bodyPr wrap="square">
            <a:spAutoFit/>
          </a:bodyPr>
          <a:lstStyle/>
          <a:p>
            <a:endParaRPr lang="ca-ES" dirty="0"/>
          </a:p>
          <a:p>
            <a:pPr algn="just">
              <a:lnSpc>
                <a:spcPct val="107000"/>
              </a:lnSpc>
            </a:pPr>
            <a:endParaRPr lang="ca-ES" sz="1400" dirty="0" smtClean="0"/>
          </a:p>
          <a:p>
            <a:pPr algn="just">
              <a:lnSpc>
                <a:spcPct val="107000"/>
              </a:lnSpc>
            </a:pPr>
            <a:endParaRPr lang="ca-ES" sz="1400" dirty="0"/>
          </a:p>
          <a:p>
            <a:pPr algn="just">
              <a:lnSpc>
                <a:spcPct val="107000"/>
              </a:lnSpc>
            </a:pPr>
            <a:r>
              <a:rPr lang="ca-ES" sz="1400" dirty="0" smtClean="0"/>
              <a:t>Es </a:t>
            </a:r>
            <a:r>
              <a:rPr lang="ca-ES" sz="1400" dirty="0"/>
              <a:t>van detectar </a:t>
            </a:r>
            <a:r>
              <a:rPr lang="ca-ES" sz="1400" b="1" dirty="0"/>
              <a:t>diverses incidències en alguns establiments de joc</a:t>
            </a:r>
            <a:r>
              <a:rPr lang="ca-ES" sz="1400" dirty="0"/>
              <a:t> a conseqüència de l'aplicació del nou Decret. Aquestes incidències es van produir amb relació </a:t>
            </a:r>
            <a:r>
              <a:rPr lang="ca-ES" sz="1400" dirty="0" smtClean="0"/>
              <a:t>a l’hora d’</a:t>
            </a:r>
            <a:r>
              <a:rPr lang="ca-ES" sz="1400" b="1" dirty="0" smtClean="0"/>
              <a:t>introduir </a:t>
            </a:r>
            <a:r>
              <a:rPr lang="ca-ES" sz="1400" b="1" dirty="0"/>
              <a:t>les dades personals dels clients o dels seus números </a:t>
            </a:r>
            <a:r>
              <a:rPr lang="ca-ES" sz="1400" b="1" dirty="0" err="1" smtClean="0"/>
              <a:t>identificatius</a:t>
            </a:r>
            <a:r>
              <a:rPr lang="ca-ES" sz="1400" dirty="0" smtClean="0"/>
              <a:t>, especialment </a:t>
            </a:r>
            <a:r>
              <a:rPr lang="ca-ES" sz="1400" dirty="0"/>
              <a:t>els de les </a:t>
            </a:r>
            <a:r>
              <a:rPr lang="ca-ES" sz="1400" dirty="0" smtClean="0"/>
              <a:t>persones estrangeres ja que poden disposar de diversos documents oficials del seu país d’origen. </a:t>
            </a:r>
          </a:p>
        </p:txBody>
      </p:sp>
      <p:sp>
        <p:nvSpPr>
          <p:cNvPr id="11" name="Rectangle 10"/>
          <p:cNvSpPr/>
          <p:nvPr/>
        </p:nvSpPr>
        <p:spPr>
          <a:xfrm>
            <a:off x="682023" y="3109391"/>
            <a:ext cx="10872668" cy="584775"/>
          </a:xfrm>
          <a:prstGeom prst="rect">
            <a:avLst/>
          </a:prstGeom>
        </p:spPr>
        <p:txBody>
          <a:bodyPr wrap="square">
            <a:spAutoFit/>
          </a:bodyPr>
          <a:lstStyle/>
          <a:p>
            <a:pPr marL="285750" lvl="0" indent="-285750">
              <a:buFont typeface="Arial" panose="020B0604020202020204" pitchFamily="34" charset="0"/>
              <a:buChar char="•"/>
            </a:pPr>
            <a:r>
              <a:rPr lang="ca-ES" sz="1600" b="1" u="sng" dirty="0" smtClean="0"/>
              <a:t>Instrucció 2/2019, sobre la documentació per a identificar i exercir el control d’accés de persones usuàries dels establiments de joc a Catalunya</a:t>
            </a:r>
            <a:endParaRPr lang="ca-ES" sz="1600" u="sng" dirty="0"/>
          </a:p>
        </p:txBody>
      </p:sp>
      <p:sp>
        <p:nvSpPr>
          <p:cNvPr id="14" name="Rectangle 13"/>
          <p:cNvSpPr/>
          <p:nvPr/>
        </p:nvSpPr>
        <p:spPr>
          <a:xfrm>
            <a:off x="629632" y="4492379"/>
            <a:ext cx="11099504" cy="999313"/>
          </a:xfrm>
          <a:prstGeom prst="rect">
            <a:avLst/>
          </a:prstGeom>
        </p:spPr>
        <p:txBody>
          <a:bodyPr wrap="square">
            <a:spAutoFit/>
          </a:bodyPr>
          <a:lstStyle/>
          <a:p>
            <a:endParaRPr lang="ca-ES" sz="1400" dirty="0" smtClean="0"/>
          </a:p>
          <a:p>
            <a:pPr algn="just">
              <a:lnSpc>
                <a:spcPct val="107000"/>
              </a:lnSpc>
            </a:pPr>
            <a:r>
              <a:rPr lang="ca-ES" sz="1400" dirty="0" smtClean="0"/>
              <a:t>Per </a:t>
            </a:r>
            <a:r>
              <a:rPr lang="ca-ES" sz="1400" dirty="0"/>
              <a:t>evitar la repetició d’aquests </a:t>
            </a:r>
            <a:r>
              <a:rPr lang="ca-ES" sz="1400" dirty="0" smtClean="0"/>
              <a:t>incidents, </a:t>
            </a:r>
            <a:r>
              <a:rPr lang="ca-ES" sz="1400" dirty="0"/>
              <a:t>es va considerar necessari concretar </a:t>
            </a:r>
            <a:r>
              <a:rPr lang="ca-ES" sz="1400" dirty="0" smtClean="0"/>
              <a:t>els documents a presentar </a:t>
            </a:r>
            <a:r>
              <a:rPr lang="ca-ES" sz="1400" dirty="0"/>
              <a:t>i </a:t>
            </a:r>
            <a:r>
              <a:rPr lang="ca-ES" sz="1400" dirty="0" smtClean="0"/>
              <a:t>la </a:t>
            </a:r>
            <a:r>
              <a:rPr lang="ca-ES" sz="1400" dirty="0"/>
              <a:t>forma d’introduir les dades per a la identificació de les persones que vulguin accedir als establiments de joc de </a:t>
            </a:r>
            <a:r>
              <a:rPr lang="ca-ES" sz="1400" dirty="0" smtClean="0"/>
              <a:t>Catalunya,  i tot això es va detallar en </a:t>
            </a:r>
            <a:r>
              <a:rPr lang="ca-ES" sz="1400" dirty="0"/>
              <a:t>la </a:t>
            </a:r>
            <a:r>
              <a:rPr lang="ca-ES" sz="1400" dirty="0" smtClean="0"/>
              <a:t>Instrucció </a:t>
            </a:r>
            <a:r>
              <a:rPr lang="ca-ES" sz="1400" dirty="0"/>
              <a:t>2/2019, als efectes de comprovar la identitat de les persones que volen accedir a un establiment de joc del territori de </a:t>
            </a:r>
            <a:r>
              <a:rPr lang="ca-ES" sz="1400" dirty="0" smtClean="0"/>
              <a:t>Catalunya.  </a:t>
            </a:r>
            <a:endParaRPr lang="ca-ES" sz="1400" dirty="0"/>
          </a:p>
        </p:txBody>
      </p:sp>
    </p:spTree>
    <p:extLst>
      <p:ext uri="{BB962C8B-B14F-4D97-AF65-F5344CB8AC3E}">
        <p14:creationId xmlns:p14="http://schemas.microsoft.com/office/powerpoint/2010/main" val="843216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5" name="QuadreDeText 4"/>
          <p:cNvSpPr txBox="1"/>
          <p:nvPr/>
        </p:nvSpPr>
        <p:spPr>
          <a:xfrm>
            <a:off x="418818" y="381707"/>
            <a:ext cx="7222836" cy="523220"/>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Causes principals de les incidències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6" name="Rectangle 5"/>
          <p:cNvSpPr/>
          <p:nvPr/>
        </p:nvSpPr>
        <p:spPr>
          <a:xfrm>
            <a:off x="418818" y="2446401"/>
            <a:ext cx="10687909" cy="3323987"/>
          </a:xfrm>
          <a:prstGeom prst="rect">
            <a:avLst/>
          </a:prstGeom>
        </p:spPr>
        <p:txBody>
          <a:bodyPr wrap="square">
            <a:spAutoFit/>
          </a:bodyPr>
          <a:lstStyle/>
          <a:p>
            <a:pPr marL="285750" lvl="0" indent="-285750" algn="just">
              <a:lnSpc>
                <a:spcPct val="150000"/>
              </a:lnSpc>
              <a:spcAft>
                <a:spcPts val="0"/>
              </a:spcAft>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La </a:t>
            </a:r>
            <a:r>
              <a:rPr lang="ca-ES" sz="1400" dirty="0">
                <a:latin typeface="Calibri" panose="020F0502020204030204" pitchFamily="34" charset="0"/>
                <a:ea typeface="Calibri" panose="020F0502020204030204" pitchFamily="34" charset="0"/>
                <a:cs typeface="Times New Roman" panose="02020603050405020304" pitchFamily="18" charset="0"/>
              </a:rPr>
              <a:t>presentació </a:t>
            </a:r>
            <a:r>
              <a:rPr lang="ca-ES" sz="1400" b="1" dirty="0" smtClean="0">
                <a:latin typeface="Calibri" panose="020F0502020204030204" pitchFamily="34" charset="0"/>
                <a:ea typeface="Calibri" panose="020F0502020204030204" pitchFamily="34" charset="0"/>
                <a:cs typeface="Times New Roman" panose="02020603050405020304" pitchFamily="18" charset="0"/>
              </a:rPr>
              <a:t>de </a:t>
            </a:r>
            <a:r>
              <a:rPr lang="ca-ES" sz="1400" b="1" dirty="0">
                <a:latin typeface="Calibri" panose="020F0502020204030204" pitchFamily="34" charset="0"/>
                <a:ea typeface="Calibri" panose="020F0502020204030204" pitchFamily="34" charset="0"/>
                <a:cs typeface="Times New Roman" panose="02020603050405020304" pitchFamily="18" charset="0"/>
              </a:rPr>
              <a:t>documents diferents d’aquells que van presentar per inscriure’s en el Registre de </a:t>
            </a:r>
            <a:r>
              <a:rPr lang="ca-ES" sz="1400" b="1" dirty="0" smtClean="0">
                <a:latin typeface="Calibri" panose="020F0502020204030204" pitchFamily="34" charset="0"/>
                <a:ea typeface="Calibri" panose="020F0502020204030204" pitchFamily="34" charset="0"/>
                <a:cs typeface="Times New Roman" panose="02020603050405020304" pitchFamily="18" charset="0"/>
              </a:rPr>
              <a:t>prohibits. Aquest supòsit es dona en el cas </a:t>
            </a:r>
            <a:r>
              <a:rPr lang="ca-ES" sz="1400" dirty="0" smtClean="0">
                <a:latin typeface="Calibri" panose="020F0502020204030204" pitchFamily="34" charset="0"/>
                <a:ea typeface="Calibri" panose="020F0502020204030204" pitchFamily="34" charset="0"/>
                <a:cs typeface="Times New Roman" panose="02020603050405020304" pitchFamily="18" charset="0"/>
              </a:rPr>
              <a:t>dels usuaris estrangers, tal i com s’ha indicat anteriorment.</a:t>
            </a:r>
          </a:p>
          <a:p>
            <a:pPr marL="742950" lvl="1" indent="-285750" algn="just">
              <a:lnSpc>
                <a:spcPct val="150000"/>
              </a:lnSpc>
              <a:buFontTx/>
              <a:buChar char="-"/>
            </a:pPr>
            <a:r>
              <a:rPr lang="ca-ES" sz="1400" u="sng" dirty="0" smtClean="0">
                <a:latin typeface="Calibri" panose="020F0502020204030204" pitchFamily="34" charset="0"/>
                <a:ea typeface="Calibri" panose="020F0502020204030204" pitchFamily="34" charset="0"/>
                <a:cs typeface="Times New Roman" panose="02020603050405020304" pitchFamily="18" charset="0"/>
              </a:rPr>
              <a:t>Casuístiques de documents</a:t>
            </a:r>
            <a:r>
              <a:rPr lang="ca-ES" sz="1400" dirty="0" smtClean="0">
                <a:latin typeface="Calibri" panose="020F0502020204030204" pitchFamily="34" charset="0"/>
                <a:ea typeface="Calibri" panose="020F0502020204030204" pitchFamily="34" charset="0"/>
                <a:cs typeface="Times New Roman" panose="02020603050405020304" pitchFamily="18" charset="0"/>
              </a:rPr>
              <a:t>:</a:t>
            </a:r>
          </a:p>
          <a:p>
            <a:pPr marL="1200150" lvl="2" indent="-285750" algn="just">
              <a:lnSpc>
                <a:spcPct val="150000"/>
              </a:lnSpc>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De NIE a DNI (perquè assoleixen la nacionalitat espanyola)</a:t>
            </a:r>
          </a:p>
          <a:p>
            <a:pPr marL="1200150" lvl="2" indent="-285750" algn="just">
              <a:lnSpc>
                <a:spcPct val="150000"/>
              </a:lnSpc>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De DNI a Passaport ( el número del DNI consta en el passaport)</a:t>
            </a:r>
          </a:p>
          <a:p>
            <a:pPr marL="1200150" lvl="2" indent="-285750" algn="just">
              <a:lnSpc>
                <a:spcPct val="150000"/>
              </a:lnSpc>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De Passaport 1 a Passaport 2 ( estrangers )</a:t>
            </a:r>
          </a:p>
          <a:p>
            <a:pPr marL="285750" lvl="0" indent="-285750" algn="just">
              <a:lnSpc>
                <a:spcPct val="150000"/>
              </a:lnSpc>
              <a:spcAft>
                <a:spcPts val="0"/>
              </a:spcAft>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La </a:t>
            </a:r>
            <a:r>
              <a:rPr lang="ca-ES" sz="1400" b="1" dirty="0">
                <a:latin typeface="Calibri" panose="020F0502020204030204" pitchFamily="34" charset="0"/>
                <a:ea typeface="Calibri" panose="020F0502020204030204" pitchFamily="34" charset="0"/>
                <a:cs typeface="Times New Roman" panose="02020603050405020304" pitchFamily="18" charset="0"/>
              </a:rPr>
              <a:t>manca de comprovació per </a:t>
            </a:r>
            <a:r>
              <a:rPr lang="ca-ES" sz="1400" b="1" dirty="0" smtClean="0">
                <a:latin typeface="Calibri" panose="020F0502020204030204" pitchFamily="34" charset="0"/>
                <a:ea typeface="Calibri" panose="020F0502020204030204" pitchFamily="34" charset="0"/>
                <a:cs typeface="Times New Roman" panose="02020603050405020304" pitchFamily="18" charset="0"/>
              </a:rPr>
              <a:t>la </a:t>
            </a:r>
            <a:r>
              <a:rPr lang="ca-ES" sz="1400" b="1" dirty="0">
                <a:latin typeface="Calibri" panose="020F0502020204030204" pitchFamily="34" charset="0"/>
                <a:ea typeface="Calibri" panose="020F0502020204030204" pitchFamily="34" charset="0"/>
                <a:cs typeface="Times New Roman" panose="02020603050405020304" pitchFamily="18" charset="0"/>
              </a:rPr>
              <a:t>persona responsable del control d’accés</a:t>
            </a:r>
            <a:r>
              <a:rPr lang="ca-ES" sz="1400" dirty="0">
                <a:latin typeface="Calibri" panose="020F0502020204030204" pitchFamily="34" charset="0"/>
                <a:ea typeface="Calibri" panose="020F0502020204030204" pitchFamily="34" charset="0"/>
                <a:cs typeface="Times New Roman" panose="02020603050405020304" pitchFamily="18" charset="0"/>
              </a:rPr>
              <a:t> de totes les dades que s’assenyalen a la I</a:t>
            </a:r>
            <a:r>
              <a:rPr lang="ca-ES" sz="1400" dirty="0" smtClean="0">
                <a:latin typeface="Calibri" panose="020F0502020204030204" pitchFamily="34" charset="0"/>
                <a:ea typeface="Calibri" panose="020F0502020204030204" pitchFamily="34" charset="0"/>
                <a:cs typeface="Times New Roman" panose="02020603050405020304" pitchFamily="18" charset="0"/>
              </a:rPr>
              <a:t>nstrucció 2/2019, és a dir: nom</a:t>
            </a:r>
            <a:r>
              <a:rPr lang="ca-ES" sz="1400" dirty="0">
                <a:latin typeface="Calibri" panose="020F0502020204030204" pitchFamily="34" charset="0"/>
                <a:ea typeface="Calibri" panose="020F0502020204030204" pitchFamily="34" charset="0"/>
                <a:cs typeface="Times New Roman" panose="02020603050405020304" pitchFamily="18" charset="0"/>
              </a:rPr>
              <a:t>, </a:t>
            </a:r>
            <a:r>
              <a:rPr lang="ca-ES" sz="1400" dirty="0" smtClean="0">
                <a:latin typeface="Calibri" panose="020F0502020204030204" pitchFamily="34" charset="0"/>
                <a:ea typeface="Calibri" panose="020F0502020204030204" pitchFamily="34" charset="0"/>
                <a:cs typeface="Times New Roman" panose="02020603050405020304" pitchFamily="18" charset="0"/>
              </a:rPr>
              <a:t>cognoms, número del document d’identificació i </a:t>
            </a:r>
            <a:r>
              <a:rPr lang="ca-ES" sz="1400" dirty="0">
                <a:latin typeface="Calibri" panose="020F0502020204030204" pitchFamily="34" charset="0"/>
                <a:ea typeface="Calibri" panose="020F0502020204030204" pitchFamily="34" charset="0"/>
                <a:cs typeface="Times New Roman" panose="02020603050405020304" pitchFamily="18" charset="0"/>
              </a:rPr>
              <a:t>data de naixement de les persones que volen accedir als locals de joc. En </a:t>
            </a:r>
            <a:r>
              <a:rPr lang="ca-ES" sz="1400" dirty="0" smtClean="0">
                <a:latin typeface="Calibri" panose="020F0502020204030204" pitchFamily="34" charset="0"/>
                <a:ea typeface="Calibri" panose="020F0502020204030204" pitchFamily="34" charset="0"/>
                <a:cs typeface="Times New Roman" panose="02020603050405020304" pitchFamily="18" charset="0"/>
              </a:rPr>
              <a:t>aquest cas es va detectar </a:t>
            </a:r>
            <a:r>
              <a:rPr lang="ca-ES" sz="1400" dirty="0">
                <a:latin typeface="Calibri" panose="020F0502020204030204" pitchFamily="34" charset="0"/>
                <a:ea typeface="Calibri" panose="020F0502020204030204" pitchFamily="34" charset="0"/>
                <a:cs typeface="Times New Roman" panose="02020603050405020304" pitchFamily="18" charset="0"/>
              </a:rPr>
              <a:t>que només es </a:t>
            </a:r>
            <a:r>
              <a:rPr lang="ca-ES" sz="1400" dirty="0" smtClean="0">
                <a:latin typeface="Calibri" panose="020F0502020204030204" pitchFamily="34" charset="0"/>
                <a:ea typeface="Calibri" panose="020F0502020204030204" pitchFamily="34" charset="0"/>
                <a:cs typeface="Times New Roman" panose="02020603050405020304" pitchFamily="18" charset="0"/>
              </a:rPr>
              <a:t>comprovava  el </a:t>
            </a:r>
            <a:r>
              <a:rPr lang="ca-ES" sz="1400" dirty="0">
                <a:latin typeface="Calibri" panose="020F0502020204030204" pitchFamily="34" charset="0"/>
                <a:ea typeface="Calibri" panose="020F0502020204030204" pitchFamily="34" charset="0"/>
                <a:cs typeface="Times New Roman" panose="02020603050405020304" pitchFamily="18" charset="0"/>
              </a:rPr>
              <a:t>número del document que </a:t>
            </a:r>
            <a:r>
              <a:rPr lang="ca-ES" sz="1400" dirty="0" smtClean="0">
                <a:latin typeface="Calibri" panose="020F0502020204030204" pitchFamily="34" charset="0"/>
                <a:ea typeface="Calibri" panose="020F0502020204030204" pitchFamily="34" charset="0"/>
                <a:cs typeface="Times New Roman" panose="02020603050405020304" pitchFamily="18" charset="0"/>
              </a:rPr>
              <a:t>presentaven en </a:t>
            </a:r>
            <a:r>
              <a:rPr lang="ca-ES" sz="1400" dirty="0">
                <a:latin typeface="Calibri" panose="020F0502020204030204" pitchFamily="34" charset="0"/>
                <a:ea typeface="Calibri" panose="020F0502020204030204" pitchFamily="34" charset="0"/>
                <a:cs typeface="Times New Roman" panose="02020603050405020304" pitchFamily="18" charset="0"/>
              </a:rPr>
              <a:t>el moment </a:t>
            </a:r>
            <a:r>
              <a:rPr lang="ca-ES" sz="1400" dirty="0" smtClean="0">
                <a:latin typeface="Calibri" panose="020F0502020204030204" pitchFamily="34" charset="0"/>
                <a:ea typeface="Calibri" panose="020F0502020204030204" pitchFamily="34" charset="0"/>
                <a:cs typeface="Times New Roman" panose="02020603050405020304" pitchFamily="18" charset="0"/>
              </a:rPr>
              <a:t>d’accedir-hi.</a:t>
            </a:r>
          </a:p>
          <a:p>
            <a:pPr marL="285750" lvl="0" indent="-285750" algn="just">
              <a:lnSpc>
                <a:spcPct val="150000"/>
              </a:lnSpc>
              <a:spcAft>
                <a:spcPts val="0"/>
              </a:spcAft>
              <a:buFontTx/>
              <a:buChar char="-"/>
            </a:pPr>
            <a:r>
              <a:rPr lang="ca-ES" sz="1400" dirty="0" smtClean="0">
                <a:latin typeface="Calibri" panose="020F0502020204030204" pitchFamily="34" charset="0"/>
                <a:ea typeface="Calibri" panose="020F0502020204030204" pitchFamily="34" charset="0"/>
                <a:cs typeface="Times New Roman" panose="02020603050405020304" pitchFamily="18" charset="0"/>
              </a:rPr>
              <a:t>La </a:t>
            </a:r>
            <a:r>
              <a:rPr lang="ca-ES" sz="1400" b="1" dirty="0">
                <a:latin typeface="Calibri" panose="020F0502020204030204" pitchFamily="34" charset="0"/>
                <a:ea typeface="Calibri" panose="020F0502020204030204" pitchFamily="34" charset="0"/>
                <a:cs typeface="Times New Roman" panose="02020603050405020304" pitchFamily="18" charset="0"/>
              </a:rPr>
              <a:t>manca d’actualització dels llistats de prohibits </a:t>
            </a:r>
            <a:r>
              <a:rPr lang="ca-ES" sz="1400" dirty="0">
                <a:latin typeface="Calibri" panose="020F0502020204030204" pitchFamily="34" charset="0"/>
                <a:ea typeface="Calibri" panose="020F0502020204030204" pitchFamily="34" charset="0"/>
                <a:cs typeface="Times New Roman" panose="02020603050405020304" pitchFamily="18" charset="0"/>
              </a:rPr>
              <a:t>que </a:t>
            </a:r>
            <a:r>
              <a:rPr lang="ca-ES" sz="1400" dirty="0" smtClean="0">
                <a:latin typeface="Calibri" panose="020F0502020204030204" pitchFamily="34" charset="0"/>
                <a:ea typeface="Calibri" panose="020F0502020204030204" pitchFamily="34" charset="0"/>
                <a:cs typeface="Times New Roman" panose="02020603050405020304" pitchFamily="18" charset="0"/>
              </a:rPr>
              <a:t>envia diàriament </a:t>
            </a:r>
            <a:r>
              <a:rPr lang="ca-ES" sz="1400" dirty="0">
                <a:latin typeface="Calibri" panose="020F0502020204030204" pitchFamily="34" charset="0"/>
                <a:ea typeface="Calibri" panose="020F0502020204030204" pitchFamily="34" charset="0"/>
                <a:cs typeface="Times New Roman" panose="02020603050405020304" pitchFamily="18" charset="0"/>
              </a:rPr>
              <a:t>la Direcció general de Tributs i </a:t>
            </a:r>
            <a:r>
              <a:rPr lang="ca-ES" sz="1400" dirty="0" smtClean="0">
                <a:latin typeface="Calibri" panose="020F0502020204030204" pitchFamily="34" charset="0"/>
                <a:ea typeface="Calibri" panose="020F0502020204030204" pitchFamily="34" charset="0"/>
                <a:cs typeface="Times New Roman" panose="02020603050405020304" pitchFamily="18" charset="0"/>
              </a:rPr>
              <a:t>Joc </a:t>
            </a:r>
            <a:r>
              <a:rPr lang="ca-ES" sz="1400" dirty="0">
                <a:latin typeface="Calibri" panose="020F0502020204030204" pitchFamily="34" charset="0"/>
                <a:ea typeface="Calibri" panose="020F0502020204030204" pitchFamily="34" charset="0"/>
                <a:cs typeface="Times New Roman" panose="02020603050405020304" pitchFamily="18" charset="0"/>
              </a:rPr>
              <a:t>a tots els establiments de joc.</a:t>
            </a:r>
          </a:p>
        </p:txBody>
      </p:sp>
      <p:sp>
        <p:nvSpPr>
          <p:cNvPr id="2" name="Rectangle 1"/>
          <p:cNvSpPr/>
          <p:nvPr/>
        </p:nvSpPr>
        <p:spPr>
          <a:xfrm>
            <a:off x="812474" y="1632730"/>
            <a:ext cx="9824309" cy="307777"/>
          </a:xfrm>
          <a:prstGeom prst="rect">
            <a:avLst/>
          </a:prstGeom>
        </p:spPr>
        <p:txBody>
          <a:bodyPr wrap="square">
            <a:spAutoFit/>
          </a:bodyPr>
          <a:lstStyle/>
          <a:p>
            <a:r>
              <a:rPr lang="ca-ES" sz="1400" b="1" u="sng" dirty="0"/>
              <a:t>Les principals causes </a:t>
            </a:r>
            <a:r>
              <a:rPr lang="ca-ES" sz="1400" b="1" u="sng" dirty="0" smtClean="0"/>
              <a:t>de les incidències esmentades són </a:t>
            </a:r>
            <a:r>
              <a:rPr lang="ca-ES" sz="1400" b="1" u="sng" dirty="0"/>
              <a:t>les següents:</a:t>
            </a:r>
            <a:endParaRPr lang="ca-ES" sz="1400" u="sng" dirty="0"/>
          </a:p>
        </p:txBody>
      </p:sp>
      <p:pic>
        <p:nvPicPr>
          <p:cNvPr id="10" name="Imatge 9"/>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1" name="Rectangle 10"/>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Tree>
    <p:extLst>
      <p:ext uri="{BB962C8B-B14F-4D97-AF65-F5344CB8AC3E}">
        <p14:creationId xmlns:p14="http://schemas.microsoft.com/office/powerpoint/2010/main" val="2224238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5" name="QuadreDeText 4"/>
          <p:cNvSpPr txBox="1"/>
          <p:nvPr/>
        </p:nvSpPr>
        <p:spPr>
          <a:xfrm>
            <a:off x="496453" y="172729"/>
            <a:ext cx="11939437" cy="954107"/>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Protocol d’actuació per part de les persones responsables del control d’accés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6" name="Rectangle 5"/>
          <p:cNvSpPr/>
          <p:nvPr/>
        </p:nvSpPr>
        <p:spPr>
          <a:xfrm>
            <a:off x="629632" y="1495184"/>
            <a:ext cx="10515600" cy="4293483"/>
          </a:xfrm>
          <a:prstGeom prst="rect">
            <a:avLst/>
          </a:prstGeom>
        </p:spPr>
        <p:txBody>
          <a:bodyPr wrap="square">
            <a:spAutoFit/>
          </a:bodyPr>
          <a:lstStyle/>
          <a:p>
            <a:pPr lvl="0" algn="just">
              <a:lnSpc>
                <a:spcPct val="150000"/>
              </a:lnSpc>
              <a:spcAft>
                <a:spcPts val="0"/>
              </a:spcAft>
              <a:buSzPts val="1000"/>
            </a:pPr>
            <a:r>
              <a:rPr lang="ca-ES" sz="1400" b="1" u="sng" dirty="0" smtClean="0">
                <a:latin typeface="Calibri" panose="020F0502020204030204" pitchFamily="34" charset="0"/>
                <a:ea typeface="Calibri" panose="020F0502020204030204" pitchFamily="34" charset="0"/>
                <a:cs typeface="Times New Roman" panose="02020603050405020304" pitchFamily="18" charset="0"/>
              </a:rPr>
              <a:t>PRIMERA FASE</a:t>
            </a:r>
            <a:r>
              <a:rPr lang="ca-ES" sz="1400" b="1" dirty="0" smtClean="0">
                <a:latin typeface="Calibri" panose="020F0502020204030204" pitchFamily="34" charset="0"/>
                <a:ea typeface="Calibri" panose="020F0502020204030204" pitchFamily="34" charset="0"/>
                <a:cs typeface="Times New Roman" panose="02020603050405020304" pitchFamily="18" charset="0"/>
              </a:rPr>
              <a:t>: INTRODUCCIÓ DE LES DADES. </a:t>
            </a:r>
            <a:r>
              <a:rPr lang="ca-ES" sz="1400" dirty="0" smtClean="0">
                <a:latin typeface="Calibri" panose="020F0502020204030204" pitchFamily="34" charset="0"/>
                <a:ea typeface="Calibri" panose="020F0502020204030204" pitchFamily="34" charset="0"/>
                <a:cs typeface="Times New Roman" panose="02020603050405020304" pitchFamily="18" charset="0"/>
              </a:rPr>
              <a:t>A l’entrada de l’establiment de joc sempre ha d’haver una persona responsable per a la realització de les funcions de control d’accés. Aquesta persona, per autoritzar o denegar l’entrada, ha de realitzar els passos següents: </a:t>
            </a:r>
            <a:endParaRPr lang="ca-ES" sz="14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buSzPts val="1000"/>
            </a:pPr>
            <a:endParaRPr lang="ca-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SzPts val="1000"/>
              <a:buFont typeface="+mj-lt"/>
              <a:buAutoNum type="arabicPeriod"/>
            </a:pPr>
            <a:r>
              <a:rPr lang="ca-ES" sz="1400" dirty="0" smtClean="0">
                <a:latin typeface="Calibri" panose="020F0502020204030204" pitchFamily="34" charset="0"/>
                <a:ea typeface="Calibri" panose="020F0502020204030204" pitchFamily="34" charset="0"/>
                <a:cs typeface="Times New Roman" panose="02020603050405020304" pitchFamily="18" charset="0"/>
              </a:rPr>
              <a:t>Demanar </a:t>
            </a:r>
            <a:r>
              <a:rPr lang="ca-ES" sz="1400" b="1" dirty="0">
                <a:latin typeface="Calibri" panose="020F0502020204030204" pitchFamily="34" charset="0"/>
                <a:ea typeface="Calibri" panose="020F0502020204030204" pitchFamily="34" charset="0"/>
                <a:cs typeface="Times New Roman" panose="02020603050405020304" pitchFamily="18" charset="0"/>
              </a:rPr>
              <a:t>el document d’identificació del </a:t>
            </a:r>
            <a:r>
              <a:rPr lang="ca-ES" sz="1400" b="1" dirty="0" smtClean="0">
                <a:latin typeface="Calibri" panose="020F0502020204030204" pitchFamily="34" charset="0"/>
                <a:ea typeface="Calibri" panose="020F0502020204030204" pitchFamily="34" charset="0"/>
                <a:cs typeface="Times New Roman" panose="02020603050405020304" pitchFamily="18" charset="0"/>
              </a:rPr>
              <a:t>client</a:t>
            </a:r>
            <a:r>
              <a:rPr lang="ca-ES" sz="1400"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SzPts val="1000"/>
              <a:buFont typeface="+mj-lt"/>
              <a:buAutoNum type="arabicPeriod"/>
            </a:pPr>
            <a:r>
              <a:rPr lang="ca-ES" sz="1400" dirty="0" smtClean="0">
                <a:latin typeface="Calibri" panose="020F0502020204030204" pitchFamily="34" charset="0"/>
                <a:ea typeface="Calibri" panose="020F0502020204030204" pitchFamily="34" charset="0"/>
                <a:cs typeface="Times New Roman" panose="02020603050405020304" pitchFamily="18" charset="0"/>
              </a:rPr>
              <a:t>Comprovar </a:t>
            </a:r>
            <a:r>
              <a:rPr lang="ca-ES" sz="1400" i="1" u="sng" dirty="0">
                <a:latin typeface="Calibri" panose="020F0502020204030204" pitchFamily="34" charset="0"/>
                <a:ea typeface="Calibri" panose="020F0502020204030204" pitchFamily="34" charset="0"/>
                <a:cs typeface="Times New Roman" panose="02020603050405020304" pitchFamily="18" charset="0"/>
              </a:rPr>
              <a:t>si es tracta d’una primera </a:t>
            </a:r>
            <a:r>
              <a:rPr lang="ca-ES" sz="1400" i="1" u="sng" dirty="0" smtClean="0">
                <a:latin typeface="Calibri" panose="020F0502020204030204" pitchFamily="34" charset="0"/>
                <a:ea typeface="Calibri" panose="020F0502020204030204" pitchFamily="34" charset="0"/>
                <a:cs typeface="Times New Roman" panose="02020603050405020304" pitchFamily="18" charset="0"/>
              </a:rPr>
              <a:t>visita</a:t>
            </a:r>
            <a:r>
              <a:rPr lang="ca-ES" sz="1400" dirty="0" smtClean="0">
                <a:latin typeface="Calibri" panose="020F0502020204030204" pitchFamily="34" charset="0"/>
                <a:ea typeface="Calibri" panose="020F0502020204030204" pitchFamily="34" charset="0"/>
                <a:cs typeface="Times New Roman" panose="02020603050405020304" pitchFamily="18" charset="0"/>
              </a:rPr>
              <a:t>. En cas que es tracti d’una primera visita s’obre  fitxa on es fa constar el </a:t>
            </a:r>
            <a:r>
              <a:rPr lang="ca-ES" sz="1400" b="1" dirty="0" smtClean="0">
                <a:latin typeface="Calibri" panose="020F0502020204030204" pitchFamily="34" charset="0"/>
                <a:ea typeface="Calibri" panose="020F0502020204030204" pitchFamily="34" charset="0"/>
                <a:cs typeface="Times New Roman" panose="02020603050405020304" pitchFamily="18" charset="0"/>
              </a:rPr>
              <a:t>NOM</a:t>
            </a:r>
            <a:r>
              <a:rPr lang="ca-ES" sz="1400" dirty="0" smtClean="0">
                <a:latin typeface="Calibri" panose="020F0502020204030204" pitchFamily="34" charset="0"/>
                <a:ea typeface="Calibri" panose="020F0502020204030204" pitchFamily="34" charset="0"/>
                <a:cs typeface="Times New Roman" panose="02020603050405020304" pitchFamily="18" charset="0"/>
              </a:rPr>
              <a:t>, els </a:t>
            </a:r>
            <a:r>
              <a:rPr lang="ca-ES" sz="1400" b="1" dirty="0" smtClean="0">
                <a:latin typeface="Calibri" panose="020F0502020204030204" pitchFamily="34" charset="0"/>
                <a:ea typeface="Calibri" panose="020F0502020204030204" pitchFamily="34" charset="0"/>
                <a:cs typeface="Times New Roman" panose="02020603050405020304" pitchFamily="18" charset="0"/>
              </a:rPr>
              <a:t>COGNOMS</a:t>
            </a:r>
            <a:r>
              <a:rPr lang="ca-ES" sz="1400" dirty="0" smtClean="0">
                <a:latin typeface="Calibri" panose="020F0502020204030204" pitchFamily="34" charset="0"/>
                <a:ea typeface="Calibri" panose="020F0502020204030204" pitchFamily="34" charset="0"/>
                <a:cs typeface="Times New Roman" panose="02020603050405020304" pitchFamily="18" charset="0"/>
              </a:rPr>
              <a:t>, la </a:t>
            </a:r>
            <a:r>
              <a:rPr lang="ca-ES" sz="1400" b="1" dirty="0" smtClean="0">
                <a:latin typeface="Calibri" panose="020F0502020204030204" pitchFamily="34" charset="0"/>
                <a:ea typeface="Calibri" panose="020F0502020204030204" pitchFamily="34" charset="0"/>
                <a:cs typeface="Times New Roman" panose="02020603050405020304" pitchFamily="18" charset="0"/>
              </a:rPr>
              <a:t>DATA DE NAIXEMENT</a:t>
            </a:r>
            <a:r>
              <a:rPr lang="ca-ES" sz="1400" dirty="0" smtClean="0">
                <a:latin typeface="Calibri" panose="020F0502020204030204" pitchFamily="34" charset="0"/>
                <a:ea typeface="Calibri" panose="020F0502020204030204" pitchFamily="34" charset="0"/>
                <a:cs typeface="Times New Roman" panose="02020603050405020304" pitchFamily="18" charset="0"/>
              </a:rPr>
              <a:t> i el </a:t>
            </a:r>
            <a:r>
              <a:rPr lang="ca-ES" sz="1400" b="1" dirty="0" smtClean="0">
                <a:latin typeface="Calibri" panose="020F0502020204030204" pitchFamily="34" charset="0"/>
                <a:ea typeface="Calibri" panose="020F0502020204030204" pitchFamily="34" charset="0"/>
                <a:cs typeface="Times New Roman" panose="02020603050405020304" pitchFamily="18" charset="0"/>
              </a:rPr>
              <a:t>NÚMERO DEL DOCUMENT </a:t>
            </a:r>
            <a:r>
              <a:rPr lang="ca-ES" sz="1400" dirty="0" smtClean="0">
                <a:latin typeface="Calibri" panose="020F0502020204030204" pitchFamily="34" charset="0"/>
                <a:ea typeface="Calibri" panose="020F0502020204030204" pitchFamily="34" charset="0"/>
                <a:cs typeface="Times New Roman" panose="02020603050405020304" pitchFamily="18" charset="0"/>
              </a:rPr>
              <a:t>presentat per a identificar-se. </a:t>
            </a:r>
          </a:p>
          <a:p>
            <a:pPr marL="342900" lvl="0" indent="-342900" algn="just">
              <a:lnSpc>
                <a:spcPct val="150000"/>
              </a:lnSpc>
              <a:spcAft>
                <a:spcPts val="0"/>
              </a:spcAft>
              <a:buSzPts val="1000"/>
              <a:buFont typeface="+mj-lt"/>
              <a:buAutoNum type="arabicPeriod"/>
            </a:pPr>
            <a:r>
              <a:rPr lang="ca-ES" sz="1400" dirty="0" smtClean="0">
                <a:latin typeface="Calibri" panose="020F0502020204030204" pitchFamily="34" charset="0"/>
                <a:ea typeface="Calibri" panose="020F0502020204030204" pitchFamily="34" charset="0"/>
                <a:cs typeface="Times New Roman" panose="02020603050405020304" pitchFamily="18" charset="0"/>
              </a:rPr>
              <a:t>Si </a:t>
            </a:r>
            <a:r>
              <a:rPr lang="ca-ES" sz="1400" i="1" u="sng" dirty="0" smtClean="0">
                <a:latin typeface="Calibri" panose="020F0502020204030204" pitchFamily="34" charset="0"/>
                <a:ea typeface="Calibri" panose="020F0502020204030204" pitchFamily="34" charset="0"/>
                <a:cs typeface="Times New Roman" panose="02020603050405020304" pitchFamily="18" charset="0"/>
              </a:rPr>
              <a:t>no és una primera visita</a:t>
            </a:r>
            <a:r>
              <a:rPr lang="ca-ES" sz="1400" dirty="0" smtClean="0">
                <a:latin typeface="Calibri" panose="020F0502020204030204" pitchFamily="34" charset="0"/>
                <a:ea typeface="Calibri" panose="020F0502020204030204" pitchFamily="34" charset="0"/>
                <a:cs typeface="Times New Roman" panose="02020603050405020304" pitchFamily="18" charset="0"/>
              </a:rPr>
              <a:t>, </a:t>
            </a:r>
            <a:r>
              <a:rPr lang="ca-ES" sz="1400" b="1" dirty="0" smtClean="0">
                <a:latin typeface="Calibri" panose="020F0502020204030204" pitchFamily="34" charset="0"/>
                <a:ea typeface="Calibri" panose="020F0502020204030204" pitchFamily="34" charset="0"/>
                <a:cs typeface="Times New Roman" panose="02020603050405020304" pitchFamily="18" charset="0"/>
              </a:rPr>
              <a:t>comprovar que a la fitxa de client constin totes les dades anteriorment esmentades</a:t>
            </a:r>
            <a:r>
              <a:rPr lang="ca-ES" sz="1400" dirty="0" smtClean="0">
                <a:latin typeface="Calibri" panose="020F0502020204030204" pitchFamily="34" charset="0"/>
                <a:ea typeface="Calibri" panose="020F0502020204030204" pitchFamily="34" charset="0"/>
                <a:cs typeface="Times New Roman" panose="02020603050405020304" pitchFamily="18" charset="0"/>
              </a:rPr>
              <a:t>. També </a:t>
            </a:r>
            <a:r>
              <a:rPr lang="ca-ES" sz="1400" b="1" dirty="0" smtClean="0">
                <a:latin typeface="Calibri" panose="020F0502020204030204" pitchFamily="34" charset="0"/>
                <a:ea typeface="Calibri" panose="020F0502020204030204" pitchFamily="34" charset="0"/>
                <a:cs typeface="Times New Roman" panose="02020603050405020304" pitchFamily="18" charset="0"/>
              </a:rPr>
              <a:t>s’ha d’anotar el dia en què es fa la visita</a:t>
            </a:r>
            <a:r>
              <a:rPr lang="ca-ES" sz="1400"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SzPts val="1000"/>
              <a:buFont typeface="+mj-lt"/>
              <a:buAutoNum type="arabicPeriod"/>
            </a:pPr>
            <a:r>
              <a:rPr lang="ca-ES" sz="1400" dirty="0" smtClean="0">
                <a:latin typeface="Calibri" panose="020F0502020204030204" pitchFamily="34" charset="0"/>
                <a:ea typeface="Calibri" panose="020F0502020204030204" pitchFamily="34" charset="0"/>
                <a:cs typeface="Times New Roman" panose="02020603050405020304" pitchFamily="18" charset="0"/>
              </a:rPr>
              <a:t>En </a:t>
            </a:r>
            <a:r>
              <a:rPr lang="ca-ES" sz="1400" dirty="0">
                <a:latin typeface="Calibri" panose="020F0502020204030204" pitchFamily="34" charset="0"/>
                <a:ea typeface="Calibri" panose="020F0502020204030204" pitchFamily="34" charset="0"/>
                <a:cs typeface="Times New Roman" panose="02020603050405020304" pitchFamily="18" charset="0"/>
              </a:rPr>
              <a:t>el cas que el document d’identificació  que es presenta pel client </a:t>
            </a:r>
            <a:r>
              <a:rPr lang="ca-ES" sz="1400" b="1" dirty="0">
                <a:latin typeface="Calibri" panose="020F0502020204030204" pitchFamily="34" charset="0"/>
                <a:ea typeface="Calibri" panose="020F0502020204030204" pitchFamily="34" charset="0"/>
                <a:cs typeface="Times New Roman" panose="02020603050405020304" pitchFamily="18" charset="0"/>
              </a:rPr>
              <a:t>no coincideix amb el que consta anotat a la seva </a:t>
            </a:r>
            <a:r>
              <a:rPr lang="ca-ES" sz="1400" b="1" dirty="0" smtClean="0">
                <a:latin typeface="Calibri" panose="020F0502020204030204" pitchFamily="34" charset="0"/>
                <a:ea typeface="Calibri" panose="020F0502020204030204" pitchFamily="34" charset="0"/>
                <a:cs typeface="Times New Roman" panose="02020603050405020304" pitchFamily="18" charset="0"/>
              </a:rPr>
              <a:t>fitxa personal</a:t>
            </a:r>
            <a:r>
              <a:rPr lang="ca-ES" sz="1400" dirty="0" smtClean="0">
                <a:latin typeface="Calibri" panose="020F0502020204030204" pitchFamily="34" charset="0"/>
                <a:ea typeface="Calibri" panose="020F0502020204030204" pitchFamily="34" charset="0"/>
                <a:cs typeface="Times New Roman" panose="02020603050405020304" pitchFamily="18" charset="0"/>
              </a:rPr>
              <a:t>, és </a:t>
            </a:r>
            <a:r>
              <a:rPr lang="ca-ES" sz="1400" b="1" dirty="0" smtClean="0">
                <a:latin typeface="Calibri" panose="020F0502020204030204" pitchFamily="34" charset="0"/>
                <a:ea typeface="Calibri" panose="020F0502020204030204" pitchFamily="34" charset="0"/>
                <a:cs typeface="Times New Roman" panose="02020603050405020304" pitchFamily="18" charset="0"/>
              </a:rPr>
              <a:t>indispensable introduir aquest nou document a la fitxa del client</a:t>
            </a:r>
            <a:r>
              <a:rPr lang="ca-ES" sz="1400" dirty="0">
                <a:latin typeface="Calibri" panose="020F0502020204030204" pitchFamily="34" charset="0"/>
                <a:ea typeface="Calibri" panose="020F0502020204030204" pitchFamily="34" charset="0"/>
                <a:cs typeface="Times New Roman" panose="02020603050405020304" pitchFamily="18" charset="0"/>
              </a:rPr>
              <a:t> </a:t>
            </a:r>
            <a:r>
              <a:rPr lang="ca-ES" sz="1400" dirty="0" smtClean="0">
                <a:latin typeface="Calibri" panose="020F0502020204030204" pitchFamily="34" charset="0"/>
                <a:ea typeface="Calibri" panose="020F0502020204030204" pitchFamily="34" charset="0"/>
                <a:cs typeface="Times New Roman" panose="02020603050405020304" pitchFamily="18" charset="0"/>
              </a:rPr>
              <a:t>i s’informarà al client que, en el cas d’estar inscrit en el Registre de prohibits, ha de comunicar aquest nou document a la Direcció General de Tributs i Joc.</a:t>
            </a:r>
            <a:r>
              <a:rPr lang="ca-ES" sz="1400" b="1" dirty="0" smtClean="0">
                <a:latin typeface="Calibri" panose="020F0502020204030204" pitchFamily="34" charset="0"/>
                <a:ea typeface="Calibri" panose="020F0502020204030204" pitchFamily="34" charset="0"/>
                <a:cs typeface="Times New Roman" panose="02020603050405020304" pitchFamily="18" charset="0"/>
              </a:rPr>
              <a:t> </a:t>
            </a:r>
            <a:endParaRPr lang="ca-ES" sz="1400" b="1" dirty="0">
              <a:latin typeface="Calibri" panose="020F0502020204030204" pitchFamily="34" charset="0"/>
              <a:ea typeface="Calibri" panose="020F0502020204030204" pitchFamily="34" charset="0"/>
              <a:cs typeface="Times New Roman" panose="02020603050405020304" pitchFamily="18" charset="0"/>
            </a:endParaRPr>
          </a:p>
          <a:p>
            <a:pPr marL="955675" algn="just">
              <a:lnSpc>
                <a:spcPct val="150000"/>
              </a:lnSpc>
              <a:spcAft>
                <a:spcPts val="0"/>
              </a:spcAft>
            </a:pPr>
            <a:r>
              <a:rPr lang="ca-ES" sz="1400" dirty="0">
                <a:latin typeface="Calibri" panose="020F0502020204030204" pitchFamily="34" charset="0"/>
                <a:ea typeface="Calibri" panose="020F0502020204030204" pitchFamily="34" charset="0"/>
                <a:cs typeface="Times New Roman" panose="02020603050405020304" pitchFamily="18" charset="0"/>
              </a:rPr>
              <a:t> </a:t>
            </a:r>
          </a:p>
          <a:p>
            <a:pPr marL="727075" algn="just">
              <a:lnSpc>
                <a:spcPct val="150000"/>
              </a:lnSpc>
              <a:spcAft>
                <a:spcPts val="0"/>
              </a:spcAft>
            </a:pPr>
            <a:endParaRPr lang="ca-E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38546" y="5200633"/>
            <a:ext cx="10575636" cy="815608"/>
          </a:xfrm>
          <a:prstGeom prst="rect">
            <a:avLst/>
          </a:prstGeom>
        </p:spPr>
        <p:txBody>
          <a:bodyPr wrap="square">
            <a:spAutoFit/>
          </a:bodyPr>
          <a:lstStyle/>
          <a:p>
            <a:pPr marL="727075">
              <a:spcAft>
                <a:spcPts val="0"/>
              </a:spcAft>
            </a:pPr>
            <a:r>
              <a:rPr lang="ca-ES" sz="10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ca-ES" sz="1200" b="1"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Advertiment</a:t>
            </a:r>
            <a:endParaRPr lang="ca-ES" sz="12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727075">
              <a:spcAft>
                <a:spcPts val="0"/>
              </a:spcAft>
            </a:pPr>
            <a:r>
              <a:rPr lang="ca-ES" sz="1000" dirty="0" smtClean="0">
                <a:latin typeface="Calibri" panose="020F0502020204030204" pitchFamily="34" charset="0"/>
                <a:ea typeface="Calibri" panose="020F0502020204030204" pitchFamily="34" charset="0"/>
                <a:cs typeface="Times New Roman" panose="02020603050405020304" pitchFamily="18" charset="0"/>
              </a:rPr>
              <a:t>Tot </a:t>
            </a:r>
            <a:r>
              <a:rPr lang="ca-ES" sz="1000" dirty="0">
                <a:latin typeface="Calibri" panose="020F0502020204030204" pitchFamily="34" charset="0"/>
                <a:ea typeface="Calibri" panose="020F0502020204030204" pitchFamily="34" charset="0"/>
                <a:cs typeface="Times New Roman" panose="02020603050405020304" pitchFamily="18" charset="0"/>
              </a:rPr>
              <a:t>i que es tracti d’un client habitual o que hagi accedit en altres ocasions, sempre s’ha d’anotar la visita a la seva fixa personal, i consultar el llistat de prohibits del dia de la </a:t>
            </a:r>
            <a:r>
              <a:rPr lang="ca-ES" sz="1000" dirty="0" smtClean="0">
                <a:latin typeface="Calibri" panose="020F0502020204030204" pitchFamily="34" charset="0"/>
                <a:ea typeface="Calibri" panose="020F0502020204030204" pitchFamily="34" charset="0"/>
                <a:cs typeface="Times New Roman" panose="02020603050405020304" pitchFamily="18" charset="0"/>
              </a:rPr>
              <a:t>visita ja que les persones que estan habituades a visitar establiments de joc, són més susceptibles d’adquirir l’addicció i, per tant, poden haver-se inscrit al </a:t>
            </a:r>
            <a:r>
              <a:rPr lang="ca-ES" sz="1000" dirty="0">
                <a:latin typeface="Calibri" panose="020F0502020204030204" pitchFamily="34" charset="0"/>
                <a:ea typeface="Calibri" panose="020F0502020204030204" pitchFamily="34" charset="0"/>
                <a:cs typeface="Times New Roman" panose="02020603050405020304" pitchFamily="18" charset="0"/>
              </a:rPr>
              <a:t>R</a:t>
            </a:r>
            <a:r>
              <a:rPr lang="ca-ES" sz="1000" dirty="0" smtClean="0">
                <a:latin typeface="Calibri" panose="020F0502020204030204" pitchFamily="34" charset="0"/>
                <a:ea typeface="Calibri" panose="020F0502020204030204" pitchFamily="34" charset="0"/>
                <a:cs typeface="Times New Roman" panose="02020603050405020304" pitchFamily="18" charset="0"/>
              </a:rPr>
              <a:t>egistre de prohibits recentment. </a:t>
            </a:r>
            <a:endParaRPr lang="ca-ES" sz="1000" dirty="0">
              <a:latin typeface="Calibri" panose="020F0502020204030204" pitchFamily="34" charset="0"/>
              <a:ea typeface="Calibri" panose="020F0502020204030204" pitchFamily="34" charset="0"/>
              <a:cs typeface="Times New Roman" panose="02020603050405020304" pitchFamily="18" charset="0"/>
            </a:endParaRPr>
          </a:p>
          <a:p>
            <a:pPr marL="457200" algn="r">
              <a:lnSpc>
                <a:spcPct val="150000"/>
              </a:lnSpc>
              <a:spcAft>
                <a:spcPts val="0"/>
              </a:spcAft>
            </a:pPr>
            <a:r>
              <a:rPr lang="ca-ES" sz="1000" dirty="0">
                <a:latin typeface="Calibri" panose="020F0502020204030204" pitchFamily="34" charset="0"/>
                <a:ea typeface="Calibri" panose="020F0502020204030204" pitchFamily="34" charset="0"/>
                <a:cs typeface="Times New Roman" panose="02020603050405020304" pitchFamily="18" charset="0"/>
              </a:rPr>
              <a:t> </a:t>
            </a:r>
            <a:endParaRPr lang="ca-ES" sz="1000" dirty="0"/>
          </a:p>
        </p:txBody>
      </p:sp>
      <p:pic>
        <p:nvPicPr>
          <p:cNvPr id="10" name="Imatge 9"/>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1" name="Rectangle 10"/>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Tree>
    <p:extLst>
      <p:ext uri="{BB962C8B-B14F-4D97-AF65-F5344CB8AC3E}">
        <p14:creationId xmlns:p14="http://schemas.microsoft.com/office/powerpoint/2010/main" val="3509564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QuadreDeText 6"/>
          <p:cNvSpPr txBox="1"/>
          <p:nvPr/>
        </p:nvSpPr>
        <p:spPr>
          <a:xfrm>
            <a:off x="517989" y="-16173"/>
            <a:ext cx="11939437" cy="954107"/>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Protocol d’actuació per part de les persones responsables del control d’accés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8" name="Rectangle 7"/>
          <p:cNvSpPr/>
          <p:nvPr/>
        </p:nvSpPr>
        <p:spPr>
          <a:xfrm>
            <a:off x="384048" y="1182996"/>
            <a:ext cx="10515600" cy="3323987"/>
          </a:xfrm>
          <a:prstGeom prst="rect">
            <a:avLst/>
          </a:prstGeom>
        </p:spPr>
        <p:txBody>
          <a:bodyPr wrap="square">
            <a:spAutoFit/>
          </a:bodyPr>
          <a:lstStyle/>
          <a:p>
            <a:pPr lvl="0" algn="just">
              <a:lnSpc>
                <a:spcPct val="150000"/>
              </a:lnSpc>
              <a:spcAft>
                <a:spcPts val="0"/>
              </a:spcAft>
              <a:buSzPts val="1000"/>
            </a:pPr>
            <a:r>
              <a:rPr lang="ca-ES" sz="1400" b="1" u="sng" dirty="0" smtClean="0">
                <a:latin typeface="Calibri" panose="020F0502020204030204" pitchFamily="34" charset="0"/>
                <a:ea typeface="Calibri" panose="020F0502020204030204" pitchFamily="34" charset="0"/>
                <a:cs typeface="Times New Roman" panose="02020603050405020304" pitchFamily="18" charset="0"/>
              </a:rPr>
              <a:t>SEGONA FASE</a:t>
            </a:r>
            <a:r>
              <a:rPr lang="ca-ES" sz="1400" b="1" dirty="0" smtClean="0">
                <a:latin typeface="Calibri" panose="020F0502020204030204" pitchFamily="34" charset="0"/>
                <a:ea typeface="Calibri" panose="020F0502020204030204" pitchFamily="34" charset="0"/>
                <a:cs typeface="Times New Roman" panose="02020603050405020304" pitchFamily="18" charset="0"/>
              </a:rPr>
              <a:t>: COMPROVACIÓ DEL LLISTAT DE PROHIBITS. </a:t>
            </a:r>
            <a:r>
              <a:rPr lang="ca-ES" sz="1400" dirty="0" smtClean="0">
                <a:latin typeface="Calibri" panose="020F0502020204030204" pitchFamily="34" charset="0"/>
                <a:ea typeface="Calibri" panose="020F0502020204030204" pitchFamily="34" charset="0"/>
                <a:cs typeface="Times New Roman" panose="02020603050405020304" pitchFamily="18" charset="0"/>
              </a:rPr>
              <a:t>Un cop s’ha comprovat la fitxa del client, creat una de nova (en el cas de noves visites) o s’han introduït els nous documents (en cas que el client hagi aportat nous), és obligat que sempre es comprovi el llistat de prohibits, que el responsable de l’establiment rep diàriament actualitzat. És indispensable descarregar-ho al sistema informàtic que té instal·lat l’establiment. Aquesta informació consta a la barra d’eines que es troba a la part superior del llistat on s’indica la paraula “</a:t>
            </a:r>
            <a:r>
              <a:rPr lang="ca-ES" sz="1400" b="1" dirty="0" smtClean="0">
                <a:latin typeface="Calibri" panose="020F0502020204030204" pitchFamily="34" charset="0"/>
                <a:ea typeface="Calibri" panose="020F0502020204030204" pitchFamily="34" charset="0"/>
                <a:cs typeface="Times New Roman" panose="02020603050405020304" pitchFamily="18" charset="0"/>
              </a:rPr>
              <a:t>CERCA</a:t>
            </a:r>
            <a:r>
              <a:rPr lang="ca-ES" sz="1400"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50000"/>
              </a:lnSpc>
              <a:spcAft>
                <a:spcPts val="0"/>
              </a:spcAft>
              <a:buSzPts val="1000"/>
              <a:buFont typeface="+mj-lt"/>
              <a:buAutoNum type="arabicPeriod"/>
            </a:pPr>
            <a:r>
              <a:rPr lang="ca-ES" sz="1400" dirty="0" smtClean="0">
                <a:latin typeface="Calibri" panose="020F0502020204030204" pitchFamily="34" charset="0"/>
                <a:ea typeface="Calibri" panose="020F0502020204030204" pitchFamily="34" charset="0"/>
                <a:cs typeface="Times New Roman" panose="02020603050405020304" pitchFamily="18" charset="0"/>
              </a:rPr>
              <a:t>La consulta del llistat es fa introduint les dades següents en aquest ordre: </a:t>
            </a:r>
          </a:p>
          <a:p>
            <a:pPr marL="342900" lvl="0" indent="-342900" algn="just">
              <a:lnSpc>
                <a:spcPct val="150000"/>
              </a:lnSpc>
              <a:spcAft>
                <a:spcPts val="0"/>
              </a:spcAft>
              <a:buSzPts val="1000"/>
              <a:buFont typeface="+mj-lt"/>
              <a:buAutoNum type="arabicPeriod"/>
            </a:pPr>
            <a:endParaRPr lang="ca-ES" sz="1400" dirty="0" smtClean="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50000"/>
              </a:lnSpc>
              <a:buSzPts val="1000"/>
              <a:buFont typeface="Arial" panose="020B0604020202020204" pitchFamily="34" charset="0"/>
              <a:buChar char="•"/>
            </a:pPr>
            <a:r>
              <a:rPr lang="ca-ES" sz="1400" b="1" dirty="0" smtClean="0">
                <a:latin typeface="Calibri" panose="020F0502020204030204" pitchFamily="34" charset="0"/>
                <a:ea typeface="Calibri" panose="020F0502020204030204" pitchFamily="34" charset="0"/>
                <a:cs typeface="Times New Roman" panose="02020603050405020304" pitchFamily="18" charset="0"/>
              </a:rPr>
              <a:t>Cognoms;; </a:t>
            </a:r>
            <a:r>
              <a:rPr lang="ca-ES" sz="1400" dirty="0" smtClean="0">
                <a:latin typeface="Calibri" panose="020F0502020204030204" pitchFamily="34" charset="0"/>
                <a:ea typeface="Calibri" panose="020F0502020204030204" pitchFamily="34" charset="0"/>
                <a:cs typeface="Times New Roman" panose="02020603050405020304" pitchFamily="18" charset="0"/>
              </a:rPr>
              <a:t>(punt i coma dos cops)</a:t>
            </a:r>
          </a:p>
          <a:p>
            <a:pPr marL="742950" lvl="1" indent="-285750" algn="just">
              <a:lnSpc>
                <a:spcPct val="150000"/>
              </a:lnSpc>
              <a:buSzPts val="1000"/>
              <a:buFont typeface="Arial" panose="020B0604020202020204" pitchFamily="34" charset="0"/>
              <a:buChar char="•"/>
            </a:pPr>
            <a:r>
              <a:rPr lang="ca-ES" sz="1400" b="1" dirty="0" smtClean="0">
                <a:latin typeface="Calibri" panose="020F0502020204030204" pitchFamily="34" charset="0"/>
                <a:ea typeface="Calibri" panose="020F0502020204030204" pitchFamily="34" charset="0"/>
                <a:cs typeface="Times New Roman" panose="02020603050405020304" pitchFamily="18" charset="0"/>
              </a:rPr>
              <a:t>Nom;</a:t>
            </a:r>
            <a:r>
              <a:rPr lang="ca-ES" sz="1400" dirty="0" smtClean="0">
                <a:latin typeface="Calibri" panose="020F0502020204030204" pitchFamily="34" charset="0"/>
                <a:ea typeface="Calibri" panose="020F0502020204030204" pitchFamily="34" charset="0"/>
                <a:cs typeface="Times New Roman" panose="02020603050405020304" pitchFamily="18" charset="0"/>
              </a:rPr>
              <a:t> (punt i coma només un cop)</a:t>
            </a:r>
          </a:p>
          <a:p>
            <a:pPr marL="742950" lvl="1" indent="-285750" algn="just">
              <a:lnSpc>
                <a:spcPct val="150000"/>
              </a:lnSpc>
              <a:buSzPts val="1000"/>
              <a:buFont typeface="Arial" panose="020B0604020202020204" pitchFamily="34" charset="0"/>
              <a:buChar char="•"/>
            </a:pPr>
            <a:r>
              <a:rPr lang="ca-ES" sz="1400" b="1" dirty="0" smtClean="0">
                <a:latin typeface="Calibri" panose="020F0502020204030204" pitchFamily="34" charset="0"/>
                <a:ea typeface="Calibri" panose="020F0502020204030204" pitchFamily="34" charset="0"/>
                <a:cs typeface="Times New Roman" panose="02020603050405020304" pitchFamily="18" charset="0"/>
              </a:rPr>
              <a:t>Número del document </a:t>
            </a:r>
            <a:r>
              <a:rPr lang="ca-ES" sz="1400" b="1" dirty="0" err="1" smtClean="0">
                <a:latin typeface="Calibri" panose="020F0502020204030204" pitchFamily="34" charset="0"/>
                <a:ea typeface="Calibri" panose="020F0502020204030204" pitchFamily="34" charset="0"/>
                <a:cs typeface="Times New Roman" panose="02020603050405020304" pitchFamily="18" charset="0"/>
              </a:rPr>
              <a:t>identificatiu</a:t>
            </a:r>
            <a:r>
              <a:rPr lang="ca-ES" sz="1400" b="1" dirty="0" smtClean="0">
                <a:latin typeface="Calibri" panose="020F0502020204030204" pitchFamily="34" charset="0"/>
                <a:ea typeface="Calibri" panose="020F0502020204030204" pitchFamily="34" charset="0"/>
                <a:cs typeface="Times New Roman" panose="02020603050405020304" pitchFamily="18" charset="0"/>
              </a:rPr>
              <a:t> presentat pel client; </a:t>
            </a:r>
            <a:r>
              <a:rPr lang="ca-ES" sz="1400" dirty="0" smtClean="0">
                <a:latin typeface="Calibri" panose="020F0502020204030204" pitchFamily="34" charset="0"/>
                <a:ea typeface="Calibri" panose="020F0502020204030204" pitchFamily="34" charset="0"/>
                <a:cs typeface="Times New Roman" panose="02020603050405020304" pitchFamily="18" charset="0"/>
              </a:rPr>
              <a:t>(punt i coma només un cop)</a:t>
            </a:r>
          </a:p>
          <a:p>
            <a:pPr marL="742950" lvl="1" indent="-285750" algn="just">
              <a:lnSpc>
                <a:spcPct val="150000"/>
              </a:lnSpc>
              <a:buSzPts val="1000"/>
              <a:buFont typeface="Arial" panose="020B0604020202020204" pitchFamily="34" charset="0"/>
              <a:buChar char="•"/>
            </a:pPr>
            <a:r>
              <a:rPr lang="ca-ES" sz="1400" b="1" dirty="0" smtClean="0">
                <a:latin typeface="Calibri" panose="020F0502020204030204" pitchFamily="34" charset="0"/>
                <a:ea typeface="Calibri" panose="020F0502020204030204" pitchFamily="34" charset="0"/>
                <a:cs typeface="Times New Roman" panose="02020603050405020304" pitchFamily="18" charset="0"/>
              </a:rPr>
              <a:t>Data de naixement</a:t>
            </a:r>
            <a:endParaRPr lang="ca-ES"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517989" y="4858903"/>
            <a:ext cx="5123859" cy="923330"/>
          </a:xfrm>
          <a:prstGeom prst="rect">
            <a:avLst/>
          </a:prstGeom>
        </p:spPr>
        <p:txBody>
          <a:bodyPr wrap="square">
            <a:spAutoFit/>
          </a:bodyPr>
          <a:lstStyle/>
          <a:p>
            <a:pPr algn="just">
              <a:lnSpc>
                <a:spcPct val="150000"/>
              </a:lnSpc>
            </a:pPr>
            <a:r>
              <a:rPr lang="ca-ES" sz="1200" dirty="0" smtClean="0">
                <a:latin typeface="Calibri" panose="020F0502020204030204" pitchFamily="34" charset="0"/>
                <a:ea typeface="Calibri" panose="020F0502020204030204" pitchFamily="34" charset="0"/>
                <a:cs typeface="Times New Roman" panose="02020603050405020304" pitchFamily="18" charset="0"/>
              </a:rPr>
              <a:t>A la finestra de </a:t>
            </a:r>
            <a:r>
              <a:rPr lang="ca-ES" sz="1200" b="1" i="1" dirty="0" smtClean="0">
                <a:latin typeface="Calibri" panose="020F0502020204030204" pitchFamily="34" charset="0"/>
                <a:ea typeface="Calibri" panose="020F0502020204030204" pitchFamily="34" charset="0"/>
                <a:cs typeface="Times New Roman" panose="02020603050405020304" pitchFamily="18" charset="0"/>
              </a:rPr>
              <a:t>Cerca del llistat </a:t>
            </a:r>
            <a:r>
              <a:rPr lang="ca-ES" sz="1200" dirty="0" smtClean="0">
                <a:latin typeface="Calibri" panose="020F0502020204030204" pitchFamily="34" charset="0"/>
                <a:ea typeface="Calibri" panose="020F0502020204030204" pitchFamily="34" charset="0"/>
                <a:cs typeface="Times New Roman" panose="02020603050405020304" pitchFamily="18" charset="0"/>
              </a:rPr>
              <a:t>sempre s’han de prémer els </a:t>
            </a:r>
            <a:r>
              <a:rPr lang="ca-ES" sz="1200" i="1" dirty="0" err="1" smtClean="0">
                <a:latin typeface="Calibri" panose="020F0502020204030204" pitchFamily="34" charset="0"/>
                <a:ea typeface="Calibri" panose="020F0502020204030204" pitchFamily="34" charset="0"/>
                <a:cs typeface="Times New Roman" panose="02020603050405020304" pitchFamily="18" charset="0"/>
              </a:rPr>
              <a:t>check-ins</a:t>
            </a:r>
            <a:r>
              <a:rPr lang="ca-ES" sz="1200" i="1" dirty="0" smtClean="0">
                <a:latin typeface="Calibri" panose="020F0502020204030204" pitchFamily="34" charset="0"/>
                <a:ea typeface="Calibri" panose="020F0502020204030204" pitchFamily="34" charset="0"/>
                <a:cs typeface="Times New Roman" panose="02020603050405020304" pitchFamily="18" charset="0"/>
              </a:rPr>
              <a:t> </a:t>
            </a:r>
            <a:r>
              <a:rPr lang="ca-ES" sz="1200" dirty="0" smtClean="0">
                <a:latin typeface="Calibri" panose="020F0502020204030204" pitchFamily="34" charset="0"/>
                <a:ea typeface="Calibri" panose="020F0502020204030204" pitchFamily="34" charset="0"/>
                <a:cs typeface="Times New Roman" panose="02020603050405020304" pitchFamily="18" charset="0"/>
              </a:rPr>
              <a:t>següents:</a:t>
            </a:r>
          </a:p>
          <a:p>
            <a:pPr marL="285750" indent="-285750" algn="just">
              <a:lnSpc>
                <a:spcPct val="150000"/>
              </a:lnSpc>
              <a:buFont typeface="Arial" panose="020B0604020202020204" pitchFamily="34" charset="0"/>
              <a:buChar char="•"/>
            </a:pPr>
            <a:r>
              <a:rPr lang="ca-ES" sz="1200" b="1" dirty="0" smtClean="0">
                <a:latin typeface="Calibri" panose="020F0502020204030204" pitchFamily="34" charset="0"/>
                <a:ea typeface="Calibri" panose="020F0502020204030204" pitchFamily="34" charset="0"/>
                <a:cs typeface="Times New Roman" panose="02020603050405020304" pitchFamily="18" charset="0"/>
              </a:rPr>
              <a:t>“distingeix entre majúscules i minúscules”</a:t>
            </a:r>
          </a:p>
          <a:p>
            <a:pPr marL="285750" indent="-285750" algn="just">
              <a:lnSpc>
                <a:spcPct val="150000"/>
              </a:lnSpc>
              <a:buFont typeface="Arial" panose="020B0604020202020204" pitchFamily="34" charset="0"/>
              <a:buChar char="•"/>
            </a:pPr>
            <a:r>
              <a:rPr lang="ca-ES" sz="1200" b="1" dirty="0" smtClean="0">
                <a:latin typeface="Calibri" panose="020F0502020204030204" pitchFamily="34" charset="0"/>
                <a:ea typeface="Calibri" panose="020F0502020204030204" pitchFamily="34" charset="0"/>
                <a:cs typeface="Times New Roman" panose="02020603050405020304" pitchFamily="18" charset="0"/>
              </a:rPr>
              <a:t>“ajusta”  </a:t>
            </a:r>
            <a:endParaRPr lang="ca-ES" sz="1200" b="1" dirty="0"/>
          </a:p>
        </p:txBody>
      </p:sp>
      <p:sp>
        <p:nvSpPr>
          <p:cNvPr id="3" name="Rectangle 2"/>
          <p:cNvSpPr/>
          <p:nvPr/>
        </p:nvSpPr>
        <p:spPr>
          <a:xfrm>
            <a:off x="8599055" y="5015254"/>
            <a:ext cx="2743200" cy="114928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0" name="QuadreDeText 9"/>
          <p:cNvSpPr txBox="1"/>
          <p:nvPr/>
        </p:nvSpPr>
        <p:spPr>
          <a:xfrm>
            <a:off x="8779164" y="5157745"/>
            <a:ext cx="2382982" cy="954107"/>
          </a:xfrm>
          <a:prstGeom prst="rect">
            <a:avLst/>
          </a:prstGeom>
          <a:noFill/>
        </p:spPr>
        <p:txBody>
          <a:bodyPr wrap="square" rtlCol="0">
            <a:spAutoFit/>
          </a:bodyPr>
          <a:lstStyle/>
          <a:p>
            <a:r>
              <a:rPr lang="ca-ES" sz="1400" dirty="0" smtClean="0">
                <a:solidFill>
                  <a:schemeClr val="bg1"/>
                </a:solidFill>
              </a:rPr>
              <a:t>És molt important repetir el procediment tants cops com documents presenti/tingui el client.</a:t>
            </a:r>
            <a:endParaRPr lang="ca-ES" sz="1400" dirty="0">
              <a:solidFill>
                <a:schemeClr val="bg1"/>
              </a:solidFill>
            </a:endParaRPr>
          </a:p>
        </p:txBody>
      </p:sp>
      <p:pic>
        <p:nvPicPr>
          <p:cNvPr id="11" name="Imatge 10"/>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2" name="Rectangle 11"/>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Tree>
    <p:extLst>
      <p:ext uri="{BB962C8B-B14F-4D97-AF65-F5344CB8AC3E}">
        <p14:creationId xmlns:p14="http://schemas.microsoft.com/office/powerpoint/2010/main" val="697121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6" name="QuadreDeText 5"/>
          <p:cNvSpPr txBox="1"/>
          <p:nvPr/>
        </p:nvSpPr>
        <p:spPr>
          <a:xfrm>
            <a:off x="496453" y="172729"/>
            <a:ext cx="11939437" cy="954107"/>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Protocol d’actuació per part de les persones responsables del control d’accés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9" name="Rectangle 8"/>
          <p:cNvSpPr/>
          <p:nvPr/>
        </p:nvSpPr>
        <p:spPr>
          <a:xfrm>
            <a:off x="3205018" y="3352941"/>
            <a:ext cx="5273964" cy="60022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10" name="QuadreDeText 9"/>
          <p:cNvSpPr txBox="1"/>
          <p:nvPr/>
        </p:nvSpPr>
        <p:spPr>
          <a:xfrm>
            <a:off x="1107127" y="3457133"/>
            <a:ext cx="9555998" cy="400110"/>
          </a:xfrm>
          <a:prstGeom prst="rect">
            <a:avLst/>
          </a:prstGeom>
          <a:noFill/>
        </p:spPr>
        <p:txBody>
          <a:bodyPr wrap="square" rtlCol="0">
            <a:spAutoFit/>
          </a:bodyPr>
          <a:lstStyle/>
          <a:p>
            <a:pPr algn="ctr"/>
            <a:r>
              <a:rPr lang="ca-ES" sz="2000" b="1" dirty="0" smtClean="0">
                <a:solidFill>
                  <a:schemeClr val="bg1"/>
                </a:solidFill>
              </a:rPr>
              <a:t>Puig </a:t>
            </a:r>
            <a:r>
              <a:rPr lang="ca-ES" sz="2000" b="1" dirty="0" err="1" smtClean="0">
                <a:solidFill>
                  <a:schemeClr val="bg1"/>
                </a:solidFill>
              </a:rPr>
              <a:t>Gisvert</a:t>
            </a:r>
            <a:r>
              <a:rPr lang="ca-ES" sz="2000" b="1" dirty="0" smtClean="0">
                <a:solidFill>
                  <a:schemeClr val="bg1"/>
                </a:solidFill>
              </a:rPr>
              <a:t>;;Josefa;45188492H;27/09/1989</a:t>
            </a:r>
            <a:endParaRPr lang="ca-ES" sz="2000" b="1" dirty="0">
              <a:solidFill>
                <a:schemeClr val="bg1"/>
              </a:solidFill>
            </a:endParaRPr>
          </a:p>
        </p:txBody>
      </p:sp>
      <p:pic>
        <p:nvPicPr>
          <p:cNvPr id="13" name="Imatge 12"/>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4" name="Rectangle 13"/>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Tree>
    <p:extLst>
      <p:ext uri="{BB962C8B-B14F-4D97-AF65-F5344CB8AC3E}">
        <p14:creationId xmlns:p14="http://schemas.microsoft.com/office/powerpoint/2010/main" val="3669836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12683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a:p>
        </p:txBody>
      </p:sp>
      <p:sp>
        <p:nvSpPr>
          <p:cNvPr id="7" name="QuadreDeText 6"/>
          <p:cNvSpPr txBox="1"/>
          <p:nvPr/>
        </p:nvSpPr>
        <p:spPr>
          <a:xfrm>
            <a:off x="496453" y="172729"/>
            <a:ext cx="11939437" cy="954107"/>
          </a:xfrm>
          <a:prstGeom prst="rect">
            <a:avLst/>
          </a:prstGeom>
          <a:noFill/>
        </p:spPr>
        <p:txBody>
          <a:bodyPr wrap="square" rtlCol="0">
            <a:spAutoFit/>
          </a:bodyPr>
          <a:lstStyle/>
          <a:p>
            <a:r>
              <a:rPr lang="ca-ES" sz="2800" b="1" dirty="0" smtClean="0">
                <a:solidFill>
                  <a:schemeClr val="bg1"/>
                </a:solidFill>
                <a:latin typeface="Helvetica" panose="020B0604020202020204" pitchFamily="34" charset="0"/>
                <a:cs typeface="Helvetica" panose="020B0604020202020204" pitchFamily="34" charset="0"/>
              </a:rPr>
              <a:t>Protocol d’actuació per part de les persones responsables del control d’accés</a:t>
            </a:r>
            <a:endParaRPr lang="ca-ES" sz="2800" b="1" dirty="0">
              <a:solidFill>
                <a:schemeClr val="bg1"/>
              </a:solidFill>
              <a:latin typeface="Helvetica" panose="020B0604020202020204" pitchFamily="34" charset="0"/>
              <a:cs typeface="Helvetica" panose="020B0604020202020204" pitchFamily="34" charset="0"/>
            </a:endParaRPr>
          </a:p>
        </p:txBody>
      </p:sp>
      <p:sp>
        <p:nvSpPr>
          <p:cNvPr id="8" name="Rectangle 7"/>
          <p:cNvSpPr/>
          <p:nvPr/>
        </p:nvSpPr>
        <p:spPr>
          <a:xfrm>
            <a:off x="496453" y="1872219"/>
            <a:ext cx="10835990" cy="2677656"/>
          </a:xfrm>
          <a:prstGeom prst="rect">
            <a:avLst/>
          </a:prstGeom>
        </p:spPr>
        <p:txBody>
          <a:bodyPr wrap="square">
            <a:spAutoFit/>
          </a:bodyPr>
          <a:lstStyle/>
          <a:p>
            <a:pPr algn="just">
              <a:lnSpc>
                <a:spcPct val="150000"/>
              </a:lnSpc>
            </a:pPr>
            <a:r>
              <a:rPr lang="ca-ES" sz="1400" dirty="0"/>
              <a:t>Si s’han efectuat els passos d’aquest </a:t>
            </a:r>
            <a:r>
              <a:rPr lang="ca-ES" sz="1400" dirty="0" smtClean="0"/>
              <a:t>protocol, </a:t>
            </a:r>
            <a:r>
              <a:rPr lang="ca-ES" sz="1400" dirty="0"/>
              <a:t>tal i com s’han descrit anteriorment, </a:t>
            </a:r>
            <a:r>
              <a:rPr lang="ca-ES" sz="1400" b="1" dirty="0"/>
              <a:t>es </a:t>
            </a:r>
            <a:r>
              <a:rPr lang="ca-ES" sz="1400" b="1" dirty="0" smtClean="0"/>
              <a:t>poden presentar </a:t>
            </a:r>
            <a:r>
              <a:rPr lang="ca-ES" sz="1400" b="1" dirty="0"/>
              <a:t>dues situacions a la finestreta de </a:t>
            </a:r>
            <a:r>
              <a:rPr lang="ca-ES" sz="1400" b="1" dirty="0" smtClean="0"/>
              <a:t>cerca</a:t>
            </a:r>
            <a:r>
              <a:rPr lang="ca-ES" sz="1400" dirty="0" smtClean="0"/>
              <a:t>:</a:t>
            </a:r>
            <a:endParaRPr lang="ca-ES" sz="1400" dirty="0"/>
          </a:p>
          <a:p>
            <a:pPr lvl="0" algn="just">
              <a:lnSpc>
                <a:spcPct val="150000"/>
              </a:lnSpc>
              <a:spcAft>
                <a:spcPts val="0"/>
              </a:spcAft>
              <a:buSzPts val="1000"/>
            </a:pPr>
            <a:endParaRPr lang="ca-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buSzPts val="1000"/>
            </a:pPr>
            <a:r>
              <a:rPr lang="ca-ES" sz="1400" dirty="0" smtClean="0"/>
              <a:t>a) Que </a:t>
            </a:r>
            <a:r>
              <a:rPr lang="ca-ES" sz="1400" dirty="0"/>
              <a:t>aparegui la indicació “ </a:t>
            </a:r>
            <a:r>
              <a:rPr lang="ca-ES" sz="1400" b="1" i="1" dirty="0"/>
              <a:t>N</a:t>
            </a:r>
            <a:r>
              <a:rPr lang="ca-ES" sz="1400" b="1" i="1" dirty="0" smtClean="0"/>
              <a:t>o </a:t>
            </a:r>
            <a:r>
              <a:rPr lang="ca-ES" sz="1400" b="1" i="1" dirty="0"/>
              <a:t>es pot </a:t>
            </a:r>
            <a:r>
              <a:rPr lang="ca-ES" sz="1400" b="1" i="1" dirty="0" smtClean="0"/>
              <a:t>trobar</a:t>
            </a:r>
            <a:r>
              <a:rPr lang="ca-ES" sz="1400" dirty="0" smtClean="0"/>
              <a:t>”: en </a:t>
            </a:r>
            <a:r>
              <a:rPr lang="ca-ES" sz="1400" dirty="0"/>
              <a:t>aquest </a:t>
            </a:r>
            <a:r>
              <a:rPr lang="ca-ES" sz="1400" dirty="0" smtClean="0"/>
              <a:t>cas, </a:t>
            </a:r>
            <a:r>
              <a:rPr lang="ca-ES" sz="1400" dirty="0"/>
              <a:t>la cerca de les dades del client ha estat correctament efectuada, i per tant </a:t>
            </a:r>
            <a:r>
              <a:rPr lang="ca-ES" sz="1400" b="1" u="sng" dirty="0"/>
              <a:t>pot </a:t>
            </a:r>
            <a:r>
              <a:rPr lang="ca-ES" sz="1400" b="1" u="sng" dirty="0" smtClean="0"/>
              <a:t>accedir </a:t>
            </a:r>
            <a:r>
              <a:rPr lang="ca-ES" sz="1400" b="1" u="sng" dirty="0"/>
              <a:t>al local</a:t>
            </a:r>
            <a:r>
              <a:rPr lang="ca-ES" sz="1400" b="1" u="sng" dirty="0" smtClean="0"/>
              <a:t>.</a:t>
            </a:r>
          </a:p>
          <a:p>
            <a:pPr algn="just">
              <a:lnSpc>
                <a:spcPct val="150000"/>
              </a:lnSpc>
              <a:buSzPts val="1000"/>
            </a:pPr>
            <a:endParaRPr lang="ca-ES" sz="1400" b="1" u="sng" dirty="0"/>
          </a:p>
          <a:p>
            <a:pPr algn="just">
              <a:lnSpc>
                <a:spcPct val="150000"/>
              </a:lnSpc>
              <a:buSzPts val="1000"/>
            </a:pPr>
            <a:r>
              <a:rPr lang="ca-ES" sz="1400" dirty="0" smtClean="0">
                <a:latin typeface="Calibri" panose="020F0502020204030204" pitchFamily="34" charset="0"/>
                <a:cs typeface="Times New Roman" panose="02020603050405020304" pitchFamily="18" charset="0"/>
              </a:rPr>
              <a:t>b) </a:t>
            </a:r>
            <a:r>
              <a:rPr lang="ca-ES" sz="1400" dirty="0" smtClean="0"/>
              <a:t>Que </a:t>
            </a:r>
            <a:r>
              <a:rPr lang="ca-ES" sz="1400" dirty="0"/>
              <a:t>aparegui com a </a:t>
            </a:r>
            <a:r>
              <a:rPr lang="ca-ES" sz="1400" dirty="0" smtClean="0"/>
              <a:t>“</a:t>
            </a:r>
            <a:r>
              <a:rPr lang="ca-ES" sz="1400" b="1" i="1" dirty="0" smtClean="0"/>
              <a:t>prohibit”</a:t>
            </a:r>
            <a:r>
              <a:rPr lang="ca-ES" sz="1400" dirty="0" smtClean="0"/>
              <a:t>. </a:t>
            </a:r>
            <a:r>
              <a:rPr lang="ca-ES" sz="1400" dirty="0"/>
              <a:t>En aquest cas l’assentament que recull les dades de la persona prohibida apareixerà </a:t>
            </a:r>
            <a:r>
              <a:rPr lang="ca-ES" sz="1400" b="1" u="sng" dirty="0">
                <a:solidFill>
                  <a:schemeClr val="accent1">
                    <a:lumMod val="75000"/>
                  </a:schemeClr>
                </a:solidFill>
              </a:rPr>
              <a:t>ressaltat en color blau</a:t>
            </a:r>
            <a:r>
              <a:rPr lang="ca-ES" sz="1400" b="1" dirty="0"/>
              <a:t>, </a:t>
            </a:r>
            <a:r>
              <a:rPr lang="ca-ES" sz="1400" dirty="0"/>
              <a:t>i per tant </a:t>
            </a:r>
            <a:r>
              <a:rPr lang="ca-ES" sz="1400" b="1" u="sng" dirty="0"/>
              <a:t>no pot </a:t>
            </a:r>
            <a:r>
              <a:rPr lang="ca-ES" sz="1400" b="1" u="sng" dirty="0" smtClean="0"/>
              <a:t>accedir </a:t>
            </a:r>
            <a:r>
              <a:rPr lang="ca-ES" sz="1400" b="1" u="sng" dirty="0"/>
              <a:t>al </a:t>
            </a:r>
            <a:r>
              <a:rPr lang="ca-ES" sz="1400" b="1" u="sng" dirty="0" smtClean="0"/>
              <a:t>local</a:t>
            </a:r>
            <a:r>
              <a:rPr lang="ca-ES" sz="1400" b="1" dirty="0" smtClean="0"/>
              <a:t>.</a:t>
            </a:r>
            <a:endParaRPr lang="ca-ES" sz="1400" b="1" dirty="0"/>
          </a:p>
          <a:p>
            <a:pPr lvl="0" algn="just">
              <a:lnSpc>
                <a:spcPct val="150000"/>
              </a:lnSpc>
              <a:spcAft>
                <a:spcPts val="0"/>
              </a:spcAft>
              <a:buSzPts val="1000"/>
            </a:pPr>
            <a:endParaRPr lang="ca-E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395869" y="4684601"/>
            <a:ext cx="10245435" cy="523220"/>
          </a:xfrm>
          <a:prstGeom prst="rect">
            <a:avLst/>
          </a:prstGeom>
        </p:spPr>
        <p:txBody>
          <a:bodyPr wrap="square">
            <a:spAutoFit/>
          </a:bodyPr>
          <a:lstStyle/>
          <a:p>
            <a:r>
              <a:rPr lang="ca-ES" sz="1400" b="1" i="1" dirty="0" smtClean="0"/>
              <a:t>Realitzant </a:t>
            </a:r>
            <a:r>
              <a:rPr lang="ca-ES" sz="1400" b="1" i="1" dirty="0"/>
              <a:t>correctament </a:t>
            </a:r>
            <a:r>
              <a:rPr lang="ca-ES" sz="1400" b="1" i="1" dirty="0" smtClean="0"/>
              <a:t>els passos, </a:t>
            </a:r>
            <a:r>
              <a:rPr lang="ca-ES" sz="1400" b="1" i="1" dirty="0"/>
              <a:t>s’ha de poder garantir que la persona que vol accedir a l’establiment és o no menor d’edat, i si està inscrita o no en el Registre de prohibits</a:t>
            </a:r>
            <a:r>
              <a:rPr lang="ca-ES" sz="1400" i="1" dirty="0" smtClean="0"/>
              <a:t>.</a:t>
            </a:r>
            <a:endParaRPr lang="ca-ES" sz="1400" i="1" dirty="0"/>
          </a:p>
        </p:txBody>
      </p:sp>
      <p:pic>
        <p:nvPicPr>
          <p:cNvPr id="13" name="Imatge 12"/>
          <p:cNvPicPr>
            <a:picLocks noChangeAspect="1"/>
          </p:cNvPicPr>
          <p:nvPr/>
        </p:nvPicPr>
        <p:blipFill rotWithShape="1">
          <a:blip r:embed="rId2" cstate="print">
            <a:extLst>
              <a:ext uri="{28A0092B-C50C-407E-A947-70E740481C1C}">
                <a14:useLocalDpi xmlns:a14="http://schemas.microsoft.com/office/drawing/2010/main" val="0"/>
              </a:ext>
            </a:extLst>
          </a:blip>
          <a:srcRect r="89793" b="63903"/>
          <a:stretch/>
        </p:blipFill>
        <p:spPr>
          <a:xfrm>
            <a:off x="629632" y="6148756"/>
            <a:ext cx="182842" cy="209682"/>
          </a:xfrm>
          <a:prstGeom prst="rect">
            <a:avLst/>
          </a:prstGeom>
        </p:spPr>
      </p:pic>
      <p:sp>
        <p:nvSpPr>
          <p:cNvPr id="14" name="Rectangle 13"/>
          <p:cNvSpPr/>
          <p:nvPr/>
        </p:nvSpPr>
        <p:spPr>
          <a:xfrm>
            <a:off x="772241" y="6073553"/>
            <a:ext cx="5872019" cy="569771"/>
          </a:xfrm>
          <a:prstGeom prst="rect">
            <a:avLst/>
          </a:prstGeom>
        </p:spPr>
        <p:txBody>
          <a:bodyPr wrap="square">
            <a:spAutoFit/>
          </a:bodyPr>
          <a:lstStyle/>
          <a:p>
            <a:pPr lvl="0">
              <a:lnSpc>
                <a:spcPct val="107000"/>
              </a:lnSpc>
              <a:spcAft>
                <a:spcPts val="0"/>
              </a:spcAft>
            </a:pPr>
            <a:r>
              <a:rPr lang="ca-ES" sz="800" dirty="0" smtClean="0">
                <a:latin typeface="Helvetica" panose="020B0604020202020204" pitchFamily="34" charset="0"/>
                <a:cs typeface="Helvetica" panose="020B0604020202020204" pitchFamily="34" charset="0"/>
              </a:rPr>
              <a:t>Generalitat de Catalunya</a:t>
            </a:r>
          </a:p>
          <a:p>
            <a:pPr lvl="0">
              <a:lnSpc>
                <a:spcPct val="107000"/>
              </a:lnSpc>
              <a:spcAft>
                <a:spcPts val="0"/>
              </a:spcAft>
            </a:pPr>
            <a:r>
              <a:rPr lang="ca-ES" sz="800" dirty="0" smtClean="0">
                <a:latin typeface="Helvetica" panose="020B0604020202020204" pitchFamily="34" charset="0"/>
                <a:cs typeface="Helvetica" panose="020B0604020202020204" pitchFamily="34" charset="0"/>
              </a:rPr>
              <a:t>Departament d’Economia i Hisenda</a:t>
            </a:r>
          </a:p>
          <a:p>
            <a:pPr lvl="0">
              <a:lnSpc>
                <a:spcPct val="107000"/>
              </a:lnSpc>
              <a:spcAft>
                <a:spcPts val="0"/>
              </a:spcAft>
            </a:pPr>
            <a:r>
              <a:rPr lang="ca-ES" sz="800" b="1" dirty="0" smtClean="0">
                <a:latin typeface="Helvetica" panose="020B0604020202020204" pitchFamily="34" charset="0"/>
                <a:cs typeface="Helvetica" panose="020B0604020202020204" pitchFamily="34" charset="0"/>
              </a:rPr>
              <a:t>Direcció General de Tributs i Joc</a:t>
            </a:r>
          </a:p>
          <a:p>
            <a:pPr lvl="0">
              <a:lnSpc>
                <a:spcPct val="107000"/>
              </a:lnSpc>
              <a:spcAft>
                <a:spcPts val="0"/>
              </a:spcAft>
            </a:pPr>
            <a:r>
              <a:rPr lang="ca-ES" sz="400" dirty="0" err="1" smtClean="0">
                <a:latin typeface="Helvetica" panose="020B0604020202020204" pitchFamily="34" charset="0"/>
                <a:cs typeface="Helvetica" panose="020B0604020202020204" pitchFamily="34" charset="0"/>
              </a:rPr>
              <a:t>Sub</a:t>
            </a:r>
            <a:r>
              <a:rPr lang="ca-ES" sz="400" dirty="0" smtClean="0">
                <a:latin typeface="Helvetica" panose="020B0604020202020204" pitchFamily="34" charset="0"/>
                <a:cs typeface="Helvetica" panose="020B0604020202020204" pitchFamily="34" charset="0"/>
              </a:rPr>
              <a:t>-direcció General de Gestió i Control de Joc i Apostes</a:t>
            </a:r>
          </a:p>
        </p:txBody>
      </p:sp>
      <p:sp>
        <p:nvSpPr>
          <p:cNvPr id="10" name="Rectangle 9"/>
          <p:cNvSpPr/>
          <p:nvPr/>
        </p:nvSpPr>
        <p:spPr>
          <a:xfrm>
            <a:off x="8642339" y="5295258"/>
            <a:ext cx="3012203" cy="1348066"/>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a-ES" sz="1400" dirty="0" smtClean="0">
                <a:solidFill>
                  <a:schemeClr val="bg1"/>
                </a:solidFill>
              </a:rPr>
              <a:t>Aquest protocol s’ha d’aplicar mentre no estigui implementada la consulta dels llistats de prohibits on-line que està en procés d’elaboració</a:t>
            </a:r>
            <a:endParaRPr lang="ca-ES" sz="1400" dirty="0"/>
          </a:p>
        </p:txBody>
      </p:sp>
    </p:spTree>
    <p:extLst>
      <p:ext uri="{BB962C8B-B14F-4D97-AF65-F5344CB8AC3E}">
        <p14:creationId xmlns:p14="http://schemas.microsoft.com/office/powerpoint/2010/main" val="3444749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3753</TotalTime>
  <Words>1313</Words>
  <Application>Microsoft Office PowerPoint</Application>
  <PresentationFormat>Pantalla panoràmica</PresentationFormat>
  <Paragraphs>92</Paragraphs>
  <Slides>8</Slides>
  <Notes>0</Notes>
  <HiddenSlides>0</HiddenSlides>
  <MMClips>0</MMClips>
  <ScaleCrop>false</ScaleCrop>
  <HeadingPairs>
    <vt:vector size="6" baseType="variant">
      <vt:variant>
        <vt:lpstr>Tipus de lletra utilitzats</vt:lpstr>
      </vt:variant>
      <vt:variant>
        <vt:i4>5</vt:i4>
      </vt:variant>
      <vt:variant>
        <vt:lpstr>Tema</vt:lpstr>
      </vt:variant>
      <vt:variant>
        <vt:i4>1</vt:i4>
      </vt:variant>
      <vt:variant>
        <vt:lpstr>Títols de les diapositives</vt:lpstr>
      </vt:variant>
      <vt:variant>
        <vt:i4>8</vt:i4>
      </vt:variant>
    </vt:vector>
  </HeadingPairs>
  <TitlesOfParts>
    <vt:vector size="14" baseType="lpstr">
      <vt:lpstr>Arial</vt:lpstr>
      <vt:lpstr>Calibri</vt:lpstr>
      <vt:lpstr>Calibri Light</vt:lpstr>
      <vt:lpstr>Helvetica</vt:lpstr>
      <vt:lpstr>Times New Roman</vt:lpstr>
      <vt:lpstr>Tema de l'Office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CTTI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Perez Manubens, Montserrat</dc:creator>
  <cp:lastModifiedBy>Surinyach Puig, Aina</cp:lastModifiedBy>
  <cp:revision>98</cp:revision>
  <cp:lastPrinted>2023-09-26T08:38:14Z</cp:lastPrinted>
  <dcterms:created xsi:type="dcterms:W3CDTF">2023-09-15T11:05:39Z</dcterms:created>
  <dcterms:modified xsi:type="dcterms:W3CDTF">2023-09-26T14:49:13Z</dcterms:modified>
</cp:coreProperties>
</file>